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  <p:sldMasterId id="2147483654" r:id="rId2"/>
  </p:sldMasterIdLst>
  <p:notesMasterIdLst>
    <p:notesMasterId r:id="rId58"/>
  </p:notesMasterIdLst>
  <p:handoutMasterIdLst>
    <p:handoutMasterId r:id="rId59"/>
  </p:handoutMasterIdLst>
  <p:sldIdLst>
    <p:sldId id="706" r:id="rId3"/>
    <p:sldId id="823" r:id="rId4"/>
    <p:sldId id="866" r:id="rId5"/>
    <p:sldId id="835" r:id="rId6"/>
    <p:sldId id="836" r:id="rId7"/>
    <p:sldId id="824" r:id="rId8"/>
    <p:sldId id="815" r:id="rId9"/>
    <p:sldId id="744" r:id="rId10"/>
    <p:sldId id="816" r:id="rId11"/>
    <p:sldId id="747" r:id="rId12"/>
    <p:sldId id="837" r:id="rId13"/>
    <p:sldId id="748" r:id="rId14"/>
    <p:sldId id="846" r:id="rId15"/>
    <p:sldId id="847" r:id="rId16"/>
    <p:sldId id="848" r:id="rId17"/>
    <p:sldId id="817" r:id="rId18"/>
    <p:sldId id="724" r:id="rId19"/>
    <p:sldId id="867" r:id="rId20"/>
    <p:sldId id="840" r:id="rId21"/>
    <p:sldId id="763" r:id="rId22"/>
    <p:sldId id="798" r:id="rId23"/>
    <p:sldId id="838" r:id="rId24"/>
    <p:sldId id="839" r:id="rId25"/>
    <p:sldId id="841" r:id="rId26"/>
    <p:sldId id="818" r:id="rId27"/>
    <p:sldId id="819" r:id="rId28"/>
    <p:sldId id="821" r:id="rId29"/>
    <p:sldId id="826" r:id="rId30"/>
    <p:sldId id="858" r:id="rId31"/>
    <p:sldId id="822" r:id="rId32"/>
    <p:sldId id="825" r:id="rId33"/>
    <p:sldId id="783" r:id="rId34"/>
    <p:sldId id="860" r:id="rId35"/>
    <p:sldId id="829" r:id="rId36"/>
    <p:sldId id="827" r:id="rId37"/>
    <p:sldId id="834" r:id="rId38"/>
    <p:sldId id="665" r:id="rId39"/>
    <p:sldId id="828" r:id="rId40"/>
    <p:sldId id="751" r:id="rId41"/>
    <p:sldId id="755" r:id="rId42"/>
    <p:sldId id="849" r:id="rId43"/>
    <p:sldId id="850" r:id="rId44"/>
    <p:sldId id="851" r:id="rId45"/>
    <p:sldId id="855" r:id="rId46"/>
    <p:sldId id="852" r:id="rId47"/>
    <p:sldId id="865" r:id="rId48"/>
    <p:sldId id="832" r:id="rId49"/>
    <p:sldId id="862" r:id="rId50"/>
    <p:sldId id="863" r:id="rId51"/>
    <p:sldId id="864" r:id="rId52"/>
    <p:sldId id="853" r:id="rId53"/>
    <p:sldId id="859" r:id="rId54"/>
    <p:sldId id="854" r:id="rId55"/>
    <p:sldId id="831" r:id="rId56"/>
    <p:sldId id="845" r:id="rId57"/>
  </p:sldIdLst>
  <p:sldSz cx="9144000" cy="6858000" type="screen4x3"/>
  <p:notesSz cx="6858000" cy="9144000"/>
  <p:defaultTextStyle>
    <a:defPPr>
      <a:defRPr lang="en-US"/>
    </a:defPPr>
    <a:lvl1pPr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fontAlgn="base">
      <a:lnSpc>
        <a:spcPct val="80000"/>
      </a:lnSpc>
      <a:spcBef>
        <a:spcPct val="2000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1" autoAdjust="0"/>
    <p:restoredTop sz="94626" autoAdjust="0"/>
  </p:normalViewPr>
  <p:slideViewPr>
    <p:cSldViewPr>
      <p:cViewPr varScale="1">
        <p:scale>
          <a:sx n="121" d="100"/>
          <a:sy n="121" d="100"/>
        </p:scale>
        <p:origin x="234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>
            <a:extLst>
              <a:ext uri="{FF2B5EF4-FFF2-40B4-BE49-F238E27FC236}">
                <a16:creationId xmlns:a16="http://schemas.microsoft.com/office/drawing/2014/main" id="{06968E9A-E50E-8D02-D151-3B633941C72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7219" name="Rectangle 3">
            <a:extLst>
              <a:ext uri="{FF2B5EF4-FFF2-40B4-BE49-F238E27FC236}">
                <a16:creationId xmlns:a16="http://schemas.microsoft.com/office/drawing/2014/main" id="{583ECEE4-5D53-A6DF-5EB9-894FB1E995EA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7220" name="Rectangle 4">
            <a:extLst>
              <a:ext uri="{FF2B5EF4-FFF2-40B4-BE49-F238E27FC236}">
                <a16:creationId xmlns:a16="http://schemas.microsoft.com/office/drawing/2014/main" id="{649E42BF-A76E-D67A-7190-13888B1D67D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7221" name="Rectangle 5">
            <a:extLst>
              <a:ext uri="{FF2B5EF4-FFF2-40B4-BE49-F238E27FC236}">
                <a16:creationId xmlns:a16="http://schemas.microsoft.com/office/drawing/2014/main" id="{48F826B0-DA0D-EA8A-D1B2-F076C3C9D4C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81451D05-76B8-314E-98E6-EC8E6CA44CD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F6E4467C-E704-1278-0638-CD486275AE1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C55780D4-233B-43AB-1189-97F16303E66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900" name="Rectangle 4">
            <a:extLst>
              <a:ext uri="{FF2B5EF4-FFF2-40B4-BE49-F238E27FC236}">
                <a16:creationId xmlns:a16="http://schemas.microsoft.com/office/drawing/2014/main" id="{EBEBE397-9E29-08D9-74DA-A07A5175795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BDD8F67E-9A8A-030C-D80A-B20B1309318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2C4463FA-344D-3AFF-1088-A59CA6279B7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>
            <a:extLst>
              <a:ext uri="{FF2B5EF4-FFF2-40B4-BE49-F238E27FC236}">
                <a16:creationId xmlns:a16="http://schemas.microsoft.com/office/drawing/2014/main" id="{4E72D0C7-F4D1-48D6-3D33-30ABDA4119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EEFF3EE5-DCE8-8047-8B7B-E5BE146FB7B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>
            <a:extLst>
              <a:ext uri="{FF2B5EF4-FFF2-40B4-BE49-F238E27FC236}">
                <a16:creationId xmlns:a16="http://schemas.microsoft.com/office/drawing/2014/main" id="{1A317864-98C8-588E-BAC9-68189C65E5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C6CB437-740E-2F47-A610-EC83B19214EE}" type="slidenum">
              <a:rPr lang="en-US" altLang="en-US" sz="1200">
                <a:latin typeface="Arial" panose="020B0604020202020204" pitchFamily="34" charset="0"/>
              </a:rPr>
              <a:pPr eaLnBrk="1" hangingPunct="1"/>
              <a:t>1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2947" name="Rectangle 2">
            <a:extLst>
              <a:ext uri="{FF2B5EF4-FFF2-40B4-BE49-F238E27FC236}">
                <a16:creationId xmlns:a16="http://schemas.microsoft.com/office/drawing/2014/main" id="{277CB303-5C45-E82D-CAD8-E61AAB8B525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>
            <a:extLst>
              <a:ext uri="{FF2B5EF4-FFF2-40B4-BE49-F238E27FC236}">
                <a16:creationId xmlns:a16="http://schemas.microsoft.com/office/drawing/2014/main" id="{2A5DAB76-202C-67BA-37F1-3A4E7DD180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2B3D16D7-6D0B-5925-A6DF-09025B10B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F1052CF-D352-BF44-8E96-8F005E87F8FD}" type="slidenum">
              <a:rPr lang="en-US" altLang="en-US" sz="1200">
                <a:latin typeface="Arial" panose="020B0604020202020204" pitchFamily="34" charset="0"/>
              </a:rPr>
              <a:pPr eaLnBrk="1" hangingPunct="1"/>
              <a:t>25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BA6D96C8-BE91-188B-6E6A-1A17E45AC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E28F81D1-737B-9D3C-0A96-2479F1B5B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248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2B3D16D7-6D0B-5925-A6DF-09025B10B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F1052CF-D352-BF44-8E96-8F005E87F8FD}" type="slidenum">
              <a:rPr lang="en-US" altLang="en-US" sz="1200">
                <a:latin typeface="Arial" panose="020B0604020202020204" pitchFamily="34" charset="0"/>
              </a:rPr>
              <a:pPr eaLnBrk="1" hangingPunct="1"/>
              <a:t>30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BA6D96C8-BE91-188B-6E6A-1A17E45AC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E28F81D1-737B-9D3C-0A96-2479F1B5B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301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>
            <a:extLst>
              <a:ext uri="{FF2B5EF4-FFF2-40B4-BE49-F238E27FC236}">
                <a16:creationId xmlns:a16="http://schemas.microsoft.com/office/drawing/2014/main" id="{2B3D16D7-6D0B-5925-A6DF-09025B10B3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F1052CF-D352-BF44-8E96-8F005E87F8FD}" type="slidenum">
              <a:rPr lang="en-US" altLang="en-US" sz="1200">
                <a:latin typeface="Arial" panose="020B0604020202020204" pitchFamily="34" charset="0"/>
              </a:rPr>
              <a:pPr eaLnBrk="1" hangingPunct="1"/>
              <a:t>31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BA6D96C8-BE91-188B-6E6A-1A17E45AC2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E28F81D1-737B-9D3C-0A96-2479F1B5B4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5836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>
            <a:extLst>
              <a:ext uri="{FF2B5EF4-FFF2-40B4-BE49-F238E27FC236}">
                <a16:creationId xmlns:a16="http://schemas.microsoft.com/office/drawing/2014/main" id="{C0E58351-89BA-7327-35C2-3B658AEA7CA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AC067E84-E292-BF4A-B2B4-FDA0D45EFABB}" type="slidenum">
              <a:rPr lang="en-US" altLang="en-US" sz="1200">
                <a:latin typeface="Arial" panose="020B0604020202020204" pitchFamily="34" charset="0"/>
              </a:rPr>
              <a:pPr eaLnBrk="1" hangingPunct="1"/>
              <a:t>32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4211" name="Rectangle 2">
            <a:extLst>
              <a:ext uri="{FF2B5EF4-FFF2-40B4-BE49-F238E27FC236}">
                <a16:creationId xmlns:a16="http://schemas.microsoft.com/office/drawing/2014/main" id="{00E29F89-2A8A-B02D-90B7-93980D7384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2" name="Rectangle 3">
            <a:extLst>
              <a:ext uri="{FF2B5EF4-FFF2-40B4-BE49-F238E27FC236}">
                <a16:creationId xmlns:a16="http://schemas.microsoft.com/office/drawing/2014/main" id="{C9B98657-DF15-6731-ACC6-7FFE789A87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BBBFB955-605F-B8A1-7B7E-65C0B33ED81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D53C3FA9-9622-094D-8E55-65C3C7BA98EE}" type="slidenum">
              <a:rPr lang="en-US" altLang="en-US" sz="1200">
                <a:latin typeface="Arial" panose="020B0604020202020204" pitchFamily="34" charset="0"/>
              </a:rPr>
              <a:pPr eaLnBrk="1" hangingPunct="1"/>
              <a:t>37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5235" name="Rectangle 2">
            <a:extLst>
              <a:ext uri="{FF2B5EF4-FFF2-40B4-BE49-F238E27FC236}">
                <a16:creationId xmlns:a16="http://schemas.microsoft.com/office/drawing/2014/main" id="{5DCEAA6C-1240-5CED-CF82-669DEDD4CE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>
            <a:extLst>
              <a:ext uri="{FF2B5EF4-FFF2-40B4-BE49-F238E27FC236}">
                <a16:creationId xmlns:a16="http://schemas.microsoft.com/office/drawing/2014/main" id="{9ED01E06-CA39-868C-3B7C-D116765166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>
            <a:extLst>
              <a:ext uri="{FF2B5EF4-FFF2-40B4-BE49-F238E27FC236}">
                <a16:creationId xmlns:a16="http://schemas.microsoft.com/office/drawing/2014/main" id="{BBBFB955-605F-B8A1-7B7E-65C0B33ED81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D53C3FA9-9622-094D-8E55-65C3C7BA98EE}" type="slidenum">
              <a:rPr lang="en-US" altLang="en-US" sz="1200">
                <a:latin typeface="Arial" panose="020B0604020202020204" pitchFamily="34" charset="0"/>
              </a:rPr>
              <a:pPr eaLnBrk="1" hangingPunct="1"/>
              <a:t>38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5235" name="Rectangle 2">
            <a:extLst>
              <a:ext uri="{FF2B5EF4-FFF2-40B4-BE49-F238E27FC236}">
                <a16:creationId xmlns:a16="http://schemas.microsoft.com/office/drawing/2014/main" id="{5DCEAA6C-1240-5CED-CF82-669DEDD4CE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>
            <a:extLst>
              <a:ext uri="{FF2B5EF4-FFF2-40B4-BE49-F238E27FC236}">
                <a16:creationId xmlns:a16="http://schemas.microsoft.com/office/drawing/2014/main" id="{9ED01E06-CA39-868C-3B7C-D116765166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999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>
            <a:extLst>
              <a:ext uri="{FF2B5EF4-FFF2-40B4-BE49-F238E27FC236}">
                <a16:creationId xmlns:a16="http://schemas.microsoft.com/office/drawing/2014/main" id="{5623B2F8-F588-E0D0-6B7E-286823D2BFB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663C1CC6-30C6-F340-B3F0-3ADA55B7326A}" type="slidenum">
              <a:rPr lang="en-US" altLang="en-US" sz="1200">
                <a:latin typeface="Arial" panose="020B0604020202020204" pitchFamily="34" charset="0"/>
              </a:rPr>
              <a:pPr eaLnBrk="1" hangingPunct="1"/>
              <a:t>39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6259" name="Rectangle 2">
            <a:extLst>
              <a:ext uri="{FF2B5EF4-FFF2-40B4-BE49-F238E27FC236}">
                <a16:creationId xmlns:a16="http://schemas.microsoft.com/office/drawing/2014/main" id="{1DCF4EEA-3D63-CF46-2AA1-5AFD4A1F52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>
            <a:extLst>
              <a:ext uri="{FF2B5EF4-FFF2-40B4-BE49-F238E27FC236}">
                <a16:creationId xmlns:a16="http://schemas.microsoft.com/office/drawing/2014/main" id="{8543DC7B-754C-B514-8AE6-EBC9C62D6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>
            <a:extLst>
              <a:ext uri="{FF2B5EF4-FFF2-40B4-BE49-F238E27FC236}">
                <a16:creationId xmlns:a16="http://schemas.microsoft.com/office/drawing/2014/main" id="{8C1F1E88-7F2E-BCFF-B969-1D644DE484F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40C25C12-772F-0441-ADE9-6742E21CCC8A}" type="slidenum">
              <a:rPr lang="en-US" altLang="en-US" sz="1200">
                <a:latin typeface="Arial" panose="020B0604020202020204" pitchFamily="34" charset="0"/>
              </a:rPr>
              <a:pPr eaLnBrk="1" hangingPunct="1"/>
              <a:t>40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8307" name="Rectangle 2">
            <a:extLst>
              <a:ext uri="{FF2B5EF4-FFF2-40B4-BE49-F238E27FC236}">
                <a16:creationId xmlns:a16="http://schemas.microsoft.com/office/drawing/2014/main" id="{913AB348-9E30-B4FC-BF30-8F4FAF90521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>
            <a:extLst>
              <a:ext uri="{FF2B5EF4-FFF2-40B4-BE49-F238E27FC236}">
                <a16:creationId xmlns:a16="http://schemas.microsoft.com/office/drawing/2014/main" id="{DC32C663-6B10-CB88-70D7-077E1C73DF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756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FF3EE5-DCE8-8047-8B7B-E5BE146FB7BF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172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>
            <a:extLst>
              <a:ext uri="{FF2B5EF4-FFF2-40B4-BE49-F238E27FC236}">
                <a16:creationId xmlns:a16="http://schemas.microsoft.com/office/drawing/2014/main" id="{CDBBB0EC-D7AB-632A-69AB-E2FBE85F9A4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86A480E1-0FC4-6B4E-BFE2-04D379475F99}" type="slidenum">
              <a:rPr lang="en-US" altLang="en-US" sz="1200">
                <a:latin typeface="Arial" panose="020B0604020202020204" pitchFamily="34" charset="0"/>
              </a:rPr>
              <a:pPr eaLnBrk="1" hangingPunct="1"/>
              <a:t>8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4995" name="Rectangle 2">
            <a:extLst>
              <a:ext uri="{FF2B5EF4-FFF2-40B4-BE49-F238E27FC236}">
                <a16:creationId xmlns:a16="http://schemas.microsoft.com/office/drawing/2014/main" id="{8D3D3C84-3421-089E-99BF-4CFFCCD8A4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>
            <a:extLst>
              <a:ext uri="{FF2B5EF4-FFF2-40B4-BE49-F238E27FC236}">
                <a16:creationId xmlns:a16="http://schemas.microsoft.com/office/drawing/2014/main" id="{81665D96-81E1-6C39-6BAC-73A04DCD49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>
            <a:extLst>
              <a:ext uri="{FF2B5EF4-FFF2-40B4-BE49-F238E27FC236}">
                <a16:creationId xmlns:a16="http://schemas.microsoft.com/office/drawing/2014/main" id="{A21612D8-CB9D-3765-E057-8EE577E8ED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70E96EE-9470-9044-B6EC-355813220E7F}" type="slidenum">
              <a:rPr lang="en-US" altLang="en-US" sz="1200">
                <a:latin typeface="Arial" panose="020B0604020202020204" pitchFamily="34" charset="0"/>
              </a:rPr>
              <a:pPr eaLnBrk="1" hangingPunct="1"/>
              <a:t>10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6019" name="Rectangle 2">
            <a:extLst>
              <a:ext uri="{FF2B5EF4-FFF2-40B4-BE49-F238E27FC236}">
                <a16:creationId xmlns:a16="http://schemas.microsoft.com/office/drawing/2014/main" id="{9747DB30-F7B5-0DC8-3A3A-976A9B96F3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>
            <a:extLst>
              <a:ext uri="{FF2B5EF4-FFF2-40B4-BE49-F238E27FC236}">
                <a16:creationId xmlns:a16="http://schemas.microsoft.com/office/drawing/2014/main" id="{4A22CD4B-005D-AEA5-2292-45983C8DC1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FCAE4B89-16CF-5EB5-80C8-12C8142F7D9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FAE90ED0-F3DE-C04B-9A15-234BC1137B2B}" type="slidenum">
              <a:rPr lang="en-US" altLang="en-US" sz="1200">
                <a:latin typeface="Arial" panose="020B0604020202020204" pitchFamily="34" charset="0"/>
              </a:rPr>
              <a:pPr eaLnBrk="1" hangingPunct="1"/>
              <a:t>12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4715E9F2-9EBD-EE6A-80C0-7FA44A429E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id="{4270D7CB-A8BB-F071-E982-CCEC610AA7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6FCFA8A0-E720-FDAD-D65C-ECB5DE56BD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BBE9DF9-3293-784E-94C8-99CF496AC3D1}" type="slidenum">
              <a:rPr lang="en-US" altLang="en-US" sz="1200">
                <a:latin typeface="Arial" panose="020B0604020202020204" pitchFamily="34" charset="0"/>
              </a:rPr>
              <a:pPr eaLnBrk="1" hangingPunct="1"/>
              <a:t>17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C6D8E8EF-9FA6-97F7-2496-2DD160D50A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E44BF50B-412E-B11A-9CDB-1560355A24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6FCFA8A0-E720-FDAD-D65C-ECB5DE56BD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BBE9DF9-3293-784E-94C8-99CF496AC3D1}" type="slidenum">
              <a:rPr lang="en-US" altLang="en-US" sz="1200">
                <a:latin typeface="Arial" panose="020B0604020202020204" pitchFamily="34" charset="0"/>
              </a:rPr>
              <a:pPr eaLnBrk="1" hangingPunct="1"/>
              <a:t>18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C6D8E8EF-9FA6-97F7-2496-2DD160D50AF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E44BF50B-412E-B11A-9CDB-1560355A24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9421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>
            <a:extLst>
              <a:ext uri="{FF2B5EF4-FFF2-40B4-BE49-F238E27FC236}">
                <a16:creationId xmlns:a16="http://schemas.microsoft.com/office/drawing/2014/main" id="{93019FD9-2732-4D0F-D7D4-A988E4B755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0F6A6AD5-267E-A744-A50E-B1E0793084EA}" type="slidenum">
              <a:rPr lang="en-US" altLang="en-US" sz="1200">
                <a:latin typeface="Arial" panose="020B0604020202020204" pitchFamily="34" charset="0"/>
              </a:rPr>
              <a:pPr eaLnBrk="1" hangingPunct="1"/>
              <a:t>20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0115" name="Rectangle 2">
            <a:extLst>
              <a:ext uri="{FF2B5EF4-FFF2-40B4-BE49-F238E27FC236}">
                <a16:creationId xmlns:a16="http://schemas.microsoft.com/office/drawing/2014/main" id="{16450C90-889E-EFA6-98D0-95055970E8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>
            <a:extLst>
              <a:ext uri="{FF2B5EF4-FFF2-40B4-BE49-F238E27FC236}">
                <a16:creationId xmlns:a16="http://schemas.microsoft.com/office/drawing/2014/main" id="{45DAD939-585E-52EF-CD75-CA4779133A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>
            <a:extLst>
              <a:ext uri="{FF2B5EF4-FFF2-40B4-BE49-F238E27FC236}">
                <a16:creationId xmlns:a16="http://schemas.microsoft.com/office/drawing/2014/main" id="{E7115825-E9AA-103D-F8DA-31EDF5D17C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0EEA3A35-D502-1143-8C82-124AC51BC019}" type="slidenum">
              <a:rPr lang="en-US" altLang="en-US" sz="1200">
                <a:latin typeface="Arial" panose="020B0604020202020204" pitchFamily="34" charset="0"/>
              </a:rPr>
              <a:pPr eaLnBrk="1" hangingPunct="1"/>
              <a:t>21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3187" name="Rectangle 2">
            <a:extLst>
              <a:ext uri="{FF2B5EF4-FFF2-40B4-BE49-F238E27FC236}">
                <a16:creationId xmlns:a16="http://schemas.microsoft.com/office/drawing/2014/main" id="{1959BD82-259B-4721-DC5B-8AA7AD4E1A1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>
            <a:extLst>
              <a:ext uri="{FF2B5EF4-FFF2-40B4-BE49-F238E27FC236}">
                <a16:creationId xmlns:a16="http://schemas.microsoft.com/office/drawing/2014/main" id="{6D24F44B-3253-5E0A-97B6-D8C35A8492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5874F06-43F8-D64E-D4D4-283754F1154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755AF3C-DE56-3DE5-707E-B97B3311216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DBA4E1B-78D3-0DB5-593F-48CAEAAA260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72B05E-74C9-834B-8349-D1727B6875F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7740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D37BFBA-5F88-9130-A8AB-E075BF7C147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B29B8F0-AD27-C2B2-5EA2-C530D9AC104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26FD003-4EB3-6335-0286-52C748CAEA4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A4F9FA9-B39F-424E-9A1A-35B1E157A6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395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2CB79A3-34DE-CA46-FE32-211460CFF50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7FE1F26-0AFC-9C41-414F-AAAACE0B626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387D1D0-EC94-D596-D72C-A9E222EFEC6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628307F-A765-9045-868A-3854ABC5062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4493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D19A114-72E2-4D40-067B-E5B118B6DE69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0825" cy="6851650"/>
            <a:chOff x="0" y="4"/>
            <a:chExt cx="5758" cy="4316"/>
          </a:xfrm>
        </p:grpSpPr>
        <p:grpSp>
          <p:nvGrpSpPr>
            <p:cNvPr id="3" name="Group 3">
              <a:extLst>
                <a:ext uri="{FF2B5EF4-FFF2-40B4-BE49-F238E27FC236}">
                  <a16:creationId xmlns:a16="http://schemas.microsoft.com/office/drawing/2014/main" id="{FEBD24CD-1567-A02C-4241-90B09A834C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1161"/>
              <a:ext cx="5758" cy="3159"/>
              <a:chOff x="0" y="1161"/>
              <a:chExt cx="5758" cy="3159"/>
            </a:xfrm>
          </p:grpSpPr>
          <p:sp>
            <p:nvSpPr>
              <p:cNvPr id="14" name="Freeform 4">
                <a:extLst>
                  <a:ext uri="{FF2B5EF4-FFF2-40B4-BE49-F238E27FC236}">
                    <a16:creationId xmlns:a16="http://schemas.microsoft.com/office/drawing/2014/main" id="{A094F7EB-749C-6F4A-0328-6EBAF7AE7C06}"/>
                  </a:ext>
                </a:extLst>
              </p:cNvPr>
              <p:cNvSpPr>
                <a:spLocks/>
              </p:cNvSpPr>
              <p:nvPr/>
            </p:nvSpPr>
            <p:spPr bwMode="hidden">
              <a:xfrm>
                <a:off x="558" y="1161"/>
                <a:ext cx="5200" cy="3159"/>
              </a:xfrm>
              <a:custGeom>
                <a:avLst/>
                <a:gdLst/>
                <a:ahLst/>
                <a:cxnLst>
                  <a:cxn ang="0">
                    <a:pos x="0" y="3159"/>
                  </a:cxn>
                  <a:cxn ang="0">
                    <a:pos x="5184" y="3159"/>
                  </a:cxn>
                  <a:cxn ang="0">
                    <a:pos x="5184" y="0"/>
                  </a:cxn>
                  <a:cxn ang="0">
                    <a:pos x="0" y="0"/>
                  </a:cxn>
                  <a:cxn ang="0">
                    <a:pos x="0" y="3159"/>
                  </a:cxn>
                  <a:cxn ang="0">
                    <a:pos x="0" y="3159"/>
                  </a:cxn>
                </a:cxnLst>
                <a:rect l="0" t="0" r="r" b="b"/>
                <a:pathLst>
                  <a:path w="5184" h="3159">
                    <a:moveTo>
                      <a:pt x="0" y="3159"/>
                    </a:moveTo>
                    <a:lnTo>
                      <a:pt x="5184" y="3159"/>
                    </a:lnTo>
                    <a:lnTo>
                      <a:pt x="5184" y="0"/>
                    </a:lnTo>
                    <a:lnTo>
                      <a:pt x="0" y="0"/>
                    </a:lnTo>
                    <a:lnTo>
                      <a:pt x="0" y="3159"/>
                    </a:lnTo>
                    <a:lnTo>
                      <a:pt x="0" y="3159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4F7E926A-5179-F0B6-143F-CA828F64C228}"/>
                  </a:ext>
                </a:extLst>
              </p:cNvPr>
              <p:cNvSpPr>
                <a:spLocks/>
              </p:cNvSpPr>
              <p:nvPr/>
            </p:nvSpPr>
            <p:spPr bwMode="hidden">
              <a:xfrm>
                <a:off x="0" y="1161"/>
                <a:ext cx="558" cy="315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3159"/>
                  </a:cxn>
                  <a:cxn ang="0">
                    <a:pos x="556" y="3159"/>
                  </a:cxn>
                  <a:cxn ang="0">
                    <a:pos x="556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556" h="3159">
                    <a:moveTo>
                      <a:pt x="0" y="0"/>
                    </a:moveTo>
                    <a:lnTo>
                      <a:pt x="0" y="3159"/>
                    </a:lnTo>
                    <a:lnTo>
                      <a:pt x="556" y="3159"/>
                    </a:lnTo>
                    <a:lnTo>
                      <a:pt x="556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</p:grp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BF583FD4-89D8-589A-ACA8-5CB4E0AEA9CC}"/>
                </a:ext>
              </a:extLst>
            </p:cNvPr>
            <p:cNvSpPr>
              <a:spLocks/>
            </p:cNvSpPr>
            <p:nvPr/>
          </p:nvSpPr>
          <p:spPr bwMode="ltGray">
            <a:xfrm>
              <a:off x="552" y="951"/>
              <a:ext cx="12" cy="4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420"/>
                </a:cxn>
                <a:cxn ang="0">
                  <a:pos x="12" y="42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420">
                  <a:moveTo>
                    <a:pt x="0" y="0"/>
                  </a:moveTo>
                  <a:lnTo>
                    <a:pt x="0" y="420"/>
                  </a:lnTo>
                  <a:lnTo>
                    <a:pt x="12" y="420"/>
                  </a:ln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50000">
                  <a:schemeClr val="hlink"/>
                </a:gs>
                <a:gs pos="100000">
                  <a:schemeClr val="accent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36823A1F-DB3C-C83E-2DF1-3E4AC7952A1A}"/>
                </a:ext>
              </a:extLst>
            </p:cNvPr>
            <p:cNvSpPr>
              <a:spLocks/>
            </p:cNvSpPr>
            <p:nvPr/>
          </p:nvSpPr>
          <p:spPr bwMode="ltGray">
            <a:xfrm>
              <a:off x="767" y="1155"/>
              <a:ext cx="252" cy="12"/>
            </a:xfrm>
            <a:custGeom>
              <a:avLst/>
              <a:gdLst/>
              <a:ahLst/>
              <a:cxnLst>
                <a:cxn ang="0">
                  <a:pos x="251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251" y="12"/>
                </a:cxn>
                <a:cxn ang="0">
                  <a:pos x="251" y="0"/>
                </a:cxn>
                <a:cxn ang="0">
                  <a:pos x="251" y="0"/>
                </a:cxn>
              </a:cxnLst>
              <a:rect l="0" t="0" r="r" b="b"/>
              <a:pathLst>
                <a:path w="251" h="12">
                  <a:moveTo>
                    <a:pt x="251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251" y="12"/>
                  </a:lnTo>
                  <a:lnTo>
                    <a:pt x="251" y="0"/>
                  </a:lnTo>
                  <a:lnTo>
                    <a:pt x="251" y="0"/>
                  </a:lnTo>
                  <a:close/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2149A75B-645F-9136-115F-1FF22446F09E}"/>
                </a:ext>
              </a:extLst>
            </p:cNvPr>
            <p:cNvSpPr>
              <a:spLocks/>
            </p:cNvSpPr>
            <p:nvPr/>
          </p:nvSpPr>
          <p:spPr bwMode="ltGray">
            <a:xfrm>
              <a:off x="0" y="1155"/>
              <a:ext cx="351" cy="1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2"/>
                </a:cxn>
                <a:cxn ang="0">
                  <a:pos x="251" y="12"/>
                </a:cxn>
                <a:cxn ang="0">
                  <a:pos x="251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51" h="12">
                  <a:moveTo>
                    <a:pt x="0" y="0"/>
                  </a:moveTo>
                  <a:lnTo>
                    <a:pt x="0" y="12"/>
                  </a:lnTo>
                  <a:lnTo>
                    <a:pt x="251" y="12"/>
                  </a:lnTo>
                  <a:lnTo>
                    <a:pt x="251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accent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grpSp>
          <p:nvGrpSpPr>
            <p:cNvPr id="7" name="Group 9">
              <a:extLst>
                <a:ext uri="{FF2B5EF4-FFF2-40B4-BE49-F238E27FC236}">
                  <a16:creationId xmlns:a16="http://schemas.microsoft.com/office/drawing/2014/main" id="{72BBA870-1E11-C6D8-C35F-8C79CA7FE9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8" y="4"/>
              <a:ext cx="5410" cy="4316"/>
              <a:chOff x="348" y="4"/>
              <a:chExt cx="5410" cy="4316"/>
            </a:xfrm>
          </p:grpSpPr>
          <p:sp>
            <p:nvSpPr>
              <p:cNvPr id="8" name="Freeform 10">
                <a:extLst>
                  <a:ext uri="{FF2B5EF4-FFF2-40B4-BE49-F238E27FC236}">
                    <a16:creationId xmlns:a16="http://schemas.microsoft.com/office/drawing/2014/main" id="{83DE054C-C256-808A-2E80-E5655CBB9EF0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4"/>
                <a:ext cx="12" cy="69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695"/>
                  </a:cxn>
                  <a:cxn ang="0">
                    <a:pos x="12" y="695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695">
                    <a:moveTo>
                      <a:pt x="12" y="0"/>
                    </a:moveTo>
                    <a:lnTo>
                      <a:pt x="0" y="0"/>
                    </a:lnTo>
                    <a:lnTo>
                      <a:pt x="0" y="695"/>
                    </a:lnTo>
                    <a:lnTo>
                      <a:pt x="12" y="695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9" name="Freeform 11">
                <a:extLst>
                  <a:ext uri="{FF2B5EF4-FFF2-40B4-BE49-F238E27FC236}">
                    <a16:creationId xmlns:a16="http://schemas.microsoft.com/office/drawing/2014/main" id="{123D7C9F-97FE-CD33-4C7C-5125888EA4B5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623"/>
                <a:ext cx="12" cy="2697"/>
              </a:xfrm>
              <a:custGeom>
                <a:avLst/>
                <a:gdLst/>
                <a:ahLst/>
                <a:cxnLst>
                  <a:cxn ang="0">
                    <a:pos x="0" y="2697"/>
                  </a:cxn>
                  <a:cxn ang="0">
                    <a:pos x="12" y="2697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697"/>
                  </a:cxn>
                  <a:cxn ang="0">
                    <a:pos x="0" y="2697"/>
                  </a:cxn>
                </a:cxnLst>
                <a:rect l="0" t="0" r="r" b="b"/>
                <a:pathLst>
                  <a:path w="12" h="2697">
                    <a:moveTo>
                      <a:pt x="0" y="2697"/>
                    </a:moveTo>
                    <a:lnTo>
                      <a:pt x="12" y="2697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697"/>
                    </a:lnTo>
                    <a:lnTo>
                      <a:pt x="0" y="269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0" name="Freeform 12">
                <a:extLst>
                  <a:ext uri="{FF2B5EF4-FFF2-40B4-BE49-F238E27FC236}">
                    <a16:creationId xmlns:a16="http://schemas.microsoft.com/office/drawing/2014/main" id="{BAD01E98-4BEB-4834-6D63-2D174653A68F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1019" y="1155"/>
                <a:ext cx="4739" cy="12"/>
              </a:xfrm>
              <a:custGeom>
                <a:avLst/>
                <a:gdLst/>
                <a:ahLst/>
                <a:cxnLst>
                  <a:cxn ang="0">
                    <a:pos x="4724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4724" y="12"/>
                  </a:cxn>
                  <a:cxn ang="0">
                    <a:pos x="4724" y="0"/>
                  </a:cxn>
                  <a:cxn ang="0">
                    <a:pos x="4724" y="0"/>
                  </a:cxn>
                </a:cxnLst>
                <a:rect l="0" t="0" r="r" b="b"/>
                <a:pathLst>
                  <a:path w="4724" h="12">
                    <a:moveTo>
                      <a:pt x="4724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4724" y="12"/>
                    </a:lnTo>
                    <a:lnTo>
                      <a:pt x="4724" y="0"/>
                    </a:lnTo>
                    <a:lnTo>
                      <a:pt x="47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1" name="Freeform 13">
                <a:extLst>
                  <a:ext uri="{FF2B5EF4-FFF2-40B4-BE49-F238E27FC236}">
                    <a16:creationId xmlns:a16="http://schemas.microsoft.com/office/drawing/2014/main" id="{A2D075FC-9506-1A06-A90A-5B135B3412D8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371"/>
                <a:ext cx="12" cy="252"/>
              </a:xfrm>
              <a:custGeom>
                <a:avLst/>
                <a:gdLst/>
                <a:ahLst/>
                <a:cxnLst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0" y="252"/>
                  </a:cxn>
                </a:cxnLst>
                <a:rect l="0" t="0" r="r" b="b"/>
                <a:pathLst>
                  <a:path w="12" h="252">
                    <a:moveTo>
                      <a:pt x="0" y="252"/>
                    </a:moveTo>
                    <a:lnTo>
                      <a:pt x="12" y="25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52"/>
                    </a:lnTo>
                    <a:lnTo>
                      <a:pt x="0" y="25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2" name="Freeform 14">
                <a:extLst>
                  <a:ext uri="{FF2B5EF4-FFF2-40B4-BE49-F238E27FC236}">
                    <a16:creationId xmlns:a16="http://schemas.microsoft.com/office/drawing/2014/main" id="{63B075BE-CC4A-461F-40F0-BAAB2A3FFFBA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699"/>
                <a:ext cx="12" cy="25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252">
                    <a:moveTo>
                      <a:pt x="12" y="0"/>
                    </a:moveTo>
                    <a:lnTo>
                      <a:pt x="0" y="0"/>
                    </a:lnTo>
                    <a:lnTo>
                      <a:pt x="0" y="252"/>
                    </a:lnTo>
                    <a:lnTo>
                      <a:pt x="12" y="25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13" name="Freeform 15">
                <a:extLst>
                  <a:ext uri="{FF2B5EF4-FFF2-40B4-BE49-F238E27FC236}">
                    <a16:creationId xmlns:a16="http://schemas.microsoft.com/office/drawing/2014/main" id="{36425F4B-C880-5417-2277-82C8300A5D00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348" y="1155"/>
                <a:ext cx="419" cy="1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418" y="12"/>
                  </a:cxn>
                  <a:cxn ang="0">
                    <a:pos x="418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418" h="12">
                    <a:moveTo>
                      <a:pt x="0" y="0"/>
                    </a:moveTo>
                    <a:lnTo>
                      <a:pt x="0" y="12"/>
                    </a:lnTo>
                    <a:lnTo>
                      <a:pt x="418" y="12"/>
                    </a:lnTo>
                    <a:lnTo>
                      <a:pt x="41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</p:grpSp>
      </p:grpSp>
      <p:sp>
        <p:nvSpPr>
          <p:cNvPr id="79771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1066800" y="1997075"/>
            <a:ext cx="7086600" cy="1431925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9771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066800" y="3886200"/>
            <a:ext cx="6400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6" name="Rectangle 18">
            <a:extLst>
              <a:ext uri="{FF2B5EF4-FFF2-40B4-BE49-F238E27FC236}">
                <a16:creationId xmlns:a16="http://schemas.microsoft.com/office/drawing/2014/main" id="{B7D695ED-AFDD-25A7-B730-6DB36B6DABB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2E824180-6CBA-1BBA-2B05-751D73F8DE6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3528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18" name="Rectangle 20">
            <a:extLst>
              <a:ext uri="{FF2B5EF4-FFF2-40B4-BE49-F238E27FC236}">
                <a16:creationId xmlns:a16="http://schemas.microsoft.com/office/drawing/2014/main" id="{4F698159-7F38-175E-506B-4C1CB86CF4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D1466A-E64C-C84B-B03A-779C74E460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10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863702CF-B597-DADA-8B63-4E84BC67AC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95DF4E4D-A489-1285-EB65-989A5C0CD5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B71A1820-3042-6693-7AB1-2F03130BFB9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04EF0C-A440-B242-8D41-3666783A7A1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72008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438D2BD7-2C53-6815-E7E1-88E5003DBE3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1D4FE6E1-CC46-C93C-A411-13C6A567F47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0F7492F2-C287-83AA-0E9E-22CA4C94F86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1A24F65-2346-4B48-BCFC-10365CE3744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6475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981200"/>
            <a:ext cx="36957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981200"/>
            <a:ext cx="36957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91044D45-AEB7-833B-510F-6BAB207C4BA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D2B88B7F-B31B-D445-23D4-523175024DB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CB6AA7A7-C0BB-1CE2-CF71-4CB6EE158AE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8B7E48-662C-FC44-B7C6-40C71B6F745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34834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E7013846-C857-3EBF-2FD9-A2F7898DB85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1783DDA0-3465-FF22-8B60-5DB89F90C1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9" name="Rectangle 19">
            <a:extLst>
              <a:ext uri="{FF2B5EF4-FFF2-40B4-BE49-F238E27FC236}">
                <a16:creationId xmlns:a16="http://schemas.microsoft.com/office/drawing/2014/main" id="{14BDD4B8-C563-299B-5475-C63B0D3ACE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F136CF-716D-BB4C-A0A1-153C28155D9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2964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7">
            <a:extLst>
              <a:ext uri="{FF2B5EF4-FFF2-40B4-BE49-F238E27FC236}">
                <a16:creationId xmlns:a16="http://schemas.microsoft.com/office/drawing/2014/main" id="{EE89C359-66F4-699D-24A2-ABA57C726E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8">
            <a:extLst>
              <a:ext uri="{FF2B5EF4-FFF2-40B4-BE49-F238E27FC236}">
                <a16:creationId xmlns:a16="http://schemas.microsoft.com/office/drawing/2014/main" id="{21790C35-EDCE-7232-9823-67E37294BC3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Rectangle 19">
            <a:extLst>
              <a:ext uri="{FF2B5EF4-FFF2-40B4-BE49-F238E27FC236}">
                <a16:creationId xmlns:a16="http://schemas.microsoft.com/office/drawing/2014/main" id="{720D299B-A0D0-C999-08D2-08691BB7EFC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9EF381-1486-0549-A1DA-BEBAC77F03F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27783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>
            <a:extLst>
              <a:ext uri="{FF2B5EF4-FFF2-40B4-BE49-F238E27FC236}">
                <a16:creationId xmlns:a16="http://schemas.microsoft.com/office/drawing/2014/main" id="{81B8B8E2-BAE2-EC55-D968-0BDFFB6E9E0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8">
            <a:extLst>
              <a:ext uri="{FF2B5EF4-FFF2-40B4-BE49-F238E27FC236}">
                <a16:creationId xmlns:a16="http://schemas.microsoft.com/office/drawing/2014/main" id="{1B1DD946-4BC8-A6DA-ADF5-6261948C1B5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4" name="Rectangle 19">
            <a:extLst>
              <a:ext uri="{FF2B5EF4-FFF2-40B4-BE49-F238E27FC236}">
                <a16:creationId xmlns:a16="http://schemas.microsoft.com/office/drawing/2014/main" id="{DF47B587-B9A7-D7F1-A7E3-9CEBDD259A4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B81D81-AE47-C746-BDB7-1BDDE46C16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44353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370D5356-8F16-DD37-E026-EE3B53FDEC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86BE430A-7DBF-6EF6-C3E1-B82285389CA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0E0D4E89-C108-69E6-88D0-FB449B2A55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EC3824A-2AF1-0D4B-93F3-55000446ED7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746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30C3A1-22FD-A61A-D318-30B98AAF2BA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86B3FD7-A2BF-9ABC-3901-26DB7ED1F02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C1730A5-EB5A-A2B0-E28F-EF4F248CBE0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E293878-145F-6448-8FF6-5B688E4AD2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45339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0ABB20F1-11A0-9F50-B6AD-1BDBFA31D4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B7298040-D6CA-976D-8695-9E5EEF3BC2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C7D7CA74-E061-7E4C-30E1-C6455CEA49B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728B8E2-B644-5340-BC2E-08B9EFA42E0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06256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88A5A7CE-0435-667A-5556-E7AE97743FC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8D1AA0D5-3EEA-B52E-5FE2-CE6FD40511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F4188A6E-7DCE-DF8A-F8A9-B409F148E3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744F4A-F141-3A4D-93B6-D2AFAF7736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55456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304800"/>
            <a:ext cx="188595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304800"/>
            <a:ext cx="550545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6C04B228-57A4-DE58-3312-C0CDAAAB49F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01660BA3-B153-15F9-E4F7-F501864EFBC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19">
            <a:extLst>
              <a:ext uri="{FF2B5EF4-FFF2-40B4-BE49-F238E27FC236}">
                <a16:creationId xmlns:a16="http://schemas.microsoft.com/office/drawing/2014/main" id="{96E5D60B-0A61-404F-5FEC-3682FCC194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E1ECDF-9486-C547-B316-84A619E9A72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93218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7543800" cy="14319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981200"/>
            <a:ext cx="36957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14900" y="1981200"/>
            <a:ext cx="36957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3F739C4D-8938-48AD-1FA7-B7DC9FAD80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A8B3BC70-1E71-EAF3-7DA3-2244399EDB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19">
            <a:extLst>
              <a:ext uri="{FF2B5EF4-FFF2-40B4-BE49-F238E27FC236}">
                <a16:creationId xmlns:a16="http://schemas.microsoft.com/office/drawing/2014/main" id="{1001DE59-0B33-E37C-9D5F-27B8024752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6AA2EE-5C16-C34E-ACE4-F3E3CE386F2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866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4DD78A6-5381-CBFA-DAEE-2C3B15764A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147B65FA-8E31-3166-B090-E44BF66B9E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FD29168-0E59-1FA6-65B1-3A51203B0F7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F5AA83C-0602-364B-A962-E6491C8331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2881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4B9306-4E63-B462-8171-9F36D9633D6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B59FFF2-E544-481E-DD20-68A5F588CE0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5767A0-3970-9DF2-347B-A910A9CFAF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84A9D7-28AE-6D48-9A1A-EC6FF75808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6191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C4AFE22-FCE4-6ADC-EA53-CB5DB083A3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E862328-97A7-99C2-ADF0-89373CAF06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5E49EBD-0726-B2D1-96F1-17048C5BC12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3347C82-2FD7-C74A-BC14-3E46CE9E12E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4319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BF71A2EB-E674-DC6D-4006-22B4CD33002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80148BB-8CCF-3D57-1B13-322FDFA35D2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CBA5D33-8431-D012-45E8-7124ECE1A5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281A03-28F4-B44B-BFBF-ADE4F8A1C40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014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7227F1B0-7B01-0323-9FDD-9702AA9C0BB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8CB12651-6EAA-5E7D-A80C-CD8E49FE330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9FAC1F2-EE2B-4191-FC4B-B44EA5EF61A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6E4683-0B45-8244-88A3-3ADEB78B33E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2203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EEB97F-9977-AB4A-8B8F-D62F76D8CAE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D09199-6CC9-89D5-40F5-0C74C631525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1AAD71-AFBC-9E5E-B8CD-B909AE0C3C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8BA75D-6BCA-2F4A-B1C8-0120D37E534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5349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15D51A-4919-C10A-392A-1E9D15529D4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AB18CA-0CEA-DB90-8B98-D76A9914386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E5DAD0-B99E-249E-B562-581312D9CB8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7C3FCF4-0CB3-534C-BEB7-F1187178D6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3725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5E9EBA5C-4DB4-9069-3452-BCAEB01E6D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08E32FC5-CD64-A044-D04F-CC60723432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84388" name="Rectangle 4">
            <a:extLst>
              <a:ext uri="{FF2B5EF4-FFF2-40B4-BE49-F238E27FC236}">
                <a16:creationId xmlns:a16="http://schemas.microsoft.com/office/drawing/2014/main" id="{1016E39F-6DA5-CCF9-AFE2-B63C49AF0B7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4389" name="Rectangle 5">
            <a:extLst>
              <a:ext uri="{FF2B5EF4-FFF2-40B4-BE49-F238E27FC236}">
                <a16:creationId xmlns:a16="http://schemas.microsoft.com/office/drawing/2014/main" id="{911214AF-F146-42C8-EF48-797DC4000D7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defRPr sz="1400"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84390" name="Rectangle 6">
            <a:extLst>
              <a:ext uri="{FF2B5EF4-FFF2-40B4-BE49-F238E27FC236}">
                <a16:creationId xmlns:a16="http://schemas.microsoft.com/office/drawing/2014/main" id="{61C288BC-9387-686E-CBB8-C756148DFEE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400">
                <a:latin typeface="Arial" panose="020B0604020202020204" pitchFamily="34" charset="0"/>
              </a:defRPr>
            </a:lvl1pPr>
          </a:lstStyle>
          <a:p>
            <a:fld id="{C787EEBD-83DA-164C-97DF-4A2E74E9358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8" name="Group 2">
            <a:extLst>
              <a:ext uri="{FF2B5EF4-FFF2-40B4-BE49-F238E27FC236}">
                <a16:creationId xmlns:a16="http://schemas.microsoft.com/office/drawing/2014/main" id="{9BC53F32-921B-51D4-C7DC-7205FF7CD02A}"/>
              </a:ext>
            </a:extLst>
          </p:cNvPr>
          <p:cNvGrpSpPr>
            <a:grpSpLocks/>
          </p:cNvGrpSpPr>
          <p:nvPr/>
        </p:nvGrpSpPr>
        <p:grpSpPr bwMode="auto">
          <a:xfrm>
            <a:off x="0" y="6350"/>
            <a:ext cx="9140825" cy="6851650"/>
            <a:chOff x="0" y="4"/>
            <a:chExt cx="5758" cy="4316"/>
          </a:xfrm>
        </p:grpSpPr>
        <p:sp>
          <p:nvSpPr>
            <p:cNvPr id="796675" name="Freeform 3">
              <a:extLst>
                <a:ext uri="{FF2B5EF4-FFF2-40B4-BE49-F238E27FC236}">
                  <a16:creationId xmlns:a16="http://schemas.microsoft.com/office/drawing/2014/main" id="{F73FD7B0-8965-D853-EA05-C8BF8913FBEC}"/>
                </a:ext>
              </a:extLst>
            </p:cNvPr>
            <p:cNvSpPr>
              <a:spLocks/>
            </p:cNvSpPr>
            <p:nvPr/>
          </p:nvSpPr>
          <p:spPr bwMode="hidden">
            <a:xfrm>
              <a:off x="558" y="1161"/>
              <a:ext cx="5200" cy="3159"/>
            </a:xfrm>
            <a:custGeom>
              <a:avLst/>
              <a:gdLst/>
              <a:ahLst/>
              <a:cxnLst>
                <a:cxn ang="0">
                  <a:pos x="0" y="3159"/>
                </a:cxn>
                <a:cxn ang="0">
                  <a:pos x="5184" y="3159"/>
                </a:cxn>
                <a:cxn ang="0">
                  <a:pos x="5184" y="0"/>
                </a:cxn>
                <a:cxn ang="0">
                  <a:pos x="0" y="0"/>
                </a:cxn>
                <a:cxn ang="0">
                  <a:pos x="0" y="3159"/>
                </a:cxn>
                <a:cxn ang="0">
                  <a:pos x="0" y="3159"/>
                </a:cxn>
              </a:cxnLst>
              <a:rect l="0" t="0" r="r" b="b"/>
              <a:pathLst>
                <a:path w="5184" h="3159">
                  <a:moveTo>
                    <a:pt x="0" y="3159"/>
                  </a:moveTo>
                  <a:lnTo>
                    <a:pt x="5184" y="3159"/>
                  </a:lnTo>
                  <a:lnTo>
                    <a:pt x="5184" y="0"/>
                  </a:lnTo>
                  <a:lnTo>
                    <a:pt x="0" y="0"/>
                  </a:lnTo>
                  <a:lnTo>
                    <a:pt x="0" y="3159"/>
                  </a:lnTo>
                  <a:lnTo>
                    <a:pt x="0" y="3159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96676" name="Freeform 4">
              <a:extLst>
                <a:ext uri="{FF2B5EF4-FFF2-40B4-BE49-F238E27FC236}">
                  <a16:creationId xmlns:a16="http://schemas.microsoft.com/office/drawing/2014/main" id="{476B7C5E-1F4C-643C-1F3C-7FA0F0734475}"/>
                </a:ext>
              </a:extLst>
            </p:cNvPr>
            <p:cNvSpPr>
              <a:spLocks/>
            </p:cNvSpPr>
            <p:nvPr/>
          </p:nvSpPr>
          <p:spPr bwMode="hidden">
            <a:xfrm>
              <a:off x="0" y="1161"/>
              <a:ext cx="558" cy="315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3159"/>
                </a:cxn>
                <a:cxn ang="0">
                  <a:pos x="556" y="3159"/>
                </a:cxn>
                <a:cxn ang="0">
                  <a:pos x="556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556" h="3159">
                  <a:moveTo>
                    <a:pt x="0" y="0"/>
                  </a:moveTo>
                  <a:lnTo>
                    <a:pt x="0" y="3159"/>
                  </a:lnTo>
                  <a:lnTo>
                    <a:pt x="556" y="3159"/>
                  </a:lnTo>
                  <a:lnTo>
                    <a:pt x="55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1"/>
                </a:gs>
                <a:gs pos="100000">
                  <a:schemeClr val="bg2"/>
                </a:gs>
              </a:gsLst>
              <a:lin ang="54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/>
            </a:p>
          </p:txBody>
        </p:sp>
        <p:grpSp>
          <p:nvGrpSpPr>
            <p:cNvPr id="9226" name="Group 5">
              <a:extLst>
                <a:ext uri="{FF2B5EF4-FFF2-40B4-BE49-F238E27FC236}">
                  <a16:creationId xmlns:a16="http://schemas.microsoft.com/office/drawing/2014/main" id="{4F092529-3771-ECE0-4242-FFC049D3D888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0" y="4"/>
              <a:ext cx="5758" cy="4316"/>
              <a:chOff x="0" y="4"/>
              <a:chExt cx="5758" cy="4316"/>
            </a:xfrm>
          </p:grpSpPr>
          <p:sp>
            <p:nvSpPr>
              <p:cNvPr id="796678" name="Freeform 6">
                <a:extLst>
                  <a:ext uri="{FF2B5EF4-FFF2-40B4-BE49-F238E27FC236}">
                    <a16:creationId xmlns:a16="http://schemas.microsoft.com/office/drawing/2014/main" id="{6333DDFA-3ABB-D99A-2D3E-9C0F5071C8BF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4"/>
                <a:ext cx="12" cy="695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695"/>
                  </a:cxn>
                  <a:cxn ang="0">
                    <a:pos x="12" y="695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695">
                    <a:moveTo>
                      <a:pt x="12" y="0"/>
                    </a:moveTo>
                    <a:lnTo>
                      <a:pt x="0" y="0"/>
                    </a:lnTo>
                    <a:lnTo>
                      <a:pt x="0" y="695"/>
                    </a:lnTo>
                    <a:lnTo>
                      <a:pt x="12" y="695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79" name="Freeform 7">
                <a:extLst>
                  <a:ext uri="{FF2B5EF4-FFF2-40B4-BE49-F238E27FC236}">
                    <a16:creationId xmlns:a16="http://schemas.microsoft.com/office/drawing/2014/main" id="{4CB965C3-6679-98BC-17CE-E288A449E467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623"/>
                <a:ext cx="12" cy="2697"/>
              </a:xfrm>
              <a:custGeom>
                <a:avLst/>
                <a:gdLst/>
                <a:ahLst/>
                <a:cxnLst>
                  <a:cxn ang="0">
                    <a:pos x="0" y="2697"/>
                  </a:cxn>
                  <a:cxn ang="0">
                    <a:pos x="12" y="2697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697"/>
                  </a:cxn>
                  <a:cxn ang="0">
                    <a:pos x="0" y="2697"/>
                  </a:cxn>
                </a:cxnLst>
                <a:rect l="0" t="0" r="r" b="b"/>
                <a:pathLst>
                  <a:path w="12" h="2697">
                    <a:moveTo>
                      <a:pt x="0" y="2697"/>
                    </a:moveTo>
                    <a:lnTo>
                      <a:pt x="12" y="2697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697"/>
                    </a:lnTo>
                    <a:lnTo>
                      <a:pt x="0" y="2697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0" name="Freeform 8">
                <a:extLst>
                  <a:ext uri="{FF2B5EF4-FFF2-40B4-BE49-F238E27FC236}">
                    <a16:creationId xmlns:a16="http://schemas.microsoft.com/office/drawing/2014/main" id="{C67F4769-F1AF-EBDF-DE18-1D9951435860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1019" y="1155"/>
                <a:ext cx="4739" cy="12"/>
              </a:xfrm>
              <a:custGeom>
                <a:avLst/>
                <a:gdLst/>
                <a:ahLst/>
                <a:cxnLst>
                  <a:cxn ang="0">
                    <a:pos x="4724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4724" y="12"/>
                  </a:cxn>
                  <a:cxn ang="0">
                    <a:pos x="4724" y="0"/>
                  </a:cxn>
                  <a:cxn ang="0">
                    <a:pos x="4724" y="0"/>
                  </a:cxn>
                </a:cxnLst>
                <a:rect l="0" t="0" r="r" b="b"/>
                <a:pathLst>
                  <a:path w="4724" h="12">
                    <a:moveTo>
                      <a:pt x="4724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4724" y="12"/>
                    </a:lnTo>
                    <a:lnTo>
                      <a:pt x="4724" y="0"/>
                    </a:lnTo>
                    <a:lnTo>
                      <a:pt x="4724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1" name="Freeform 9">
                <a:extLst>
                  <a:ext uri="{FF2B5EF4-FFF2-40B4-BE49-F238E27FC236}">
                    <a16:creationId xmlns:a16="http://schemas.microsoft.com/office/drawing/2014/main" id="{3D66344D-6E1D-5C86-DB87-06717D1F4EBE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1371"/>
                <a:ext cx="12" cy="252"/>
              </a:xfrm>
              <a:custGeom>
                <a:avLst/>
                <a:gdLst/>
                <a:ahLst/>
                <a:cxnLst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0" y="252"/>
                  </a:cxn>
                </a:cxnLst>
                <a:rect l="0" t="0" r="r" b="b"/>
                <a:pathLst>
                  <a:path w="12" h="252">
                    <a:moveTo>
                      <a:pt x="0" y="252"/>
                    </a:moveTo>
                    <a:lnTo>
                      <a:pt x="12" y="25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252"/>
                    </a:lnTo>
                    <a:lnTo>
                      <a:pt x="0" y="25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2" name="Freeform 10">
                <a:extLst>
                  <a:ext uri="{FF2B5EF4-FFF2-40B4-BE49-F238E27FC236}">
                    <a16:creationId xmlns:a16="http://schemas.microsoft.com/office/drawing/2014/main" id="{43707C33-A8D2-8FA1-AE51-2344DF08D286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699"/>
                <a:ext cx="12" cy="25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0" y="0"/>
                  </a:cxn>
                  <a:cxn ang="0">
                    <a:pos x="0" y="252"/>
                  </a:cxn>
                  <a:cxn ang="0">
                    <a:pos x="12" y="25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252">
                    <a:moveTo>
                      <a:pt x="12" y="0"/>
                    </a:moveTo>
                    <a:lnTo>
                      <a:pt x="0" y="0"/>
                    </a:lnTo>
                    <a:lnTo>
                      <a:pt x="0" y="252"/>
                    </a:lnTo>
                    <a:lnTo>
                      <a:pt x="12" y="25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3" name="Freeform 11">
                <a:extLst>
                  <a:ext uri="{FF2B5EF4-FFF2-40B4-BE49-F238E27FC236}">
                    <a16:creationId xmlns:a16="http://schemas.microsoft.com/office/drawing/2014/main" id="{83DAE147-E4E6-C0FE-86F0-C67C672ED6D6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552" y="951"/>
                <a:ext cx="12" cy="4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20"/>
                  </a:cxn>
                  <a:cxn ang="0">
                    <a:pos x="12" y="42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12" h="420">
                    <a:moveTo>
                      <a:pt x="0" y="0"/>
                    </a:moveTo>
                    <a:lnTo>
                      <a:pt x="0" y="420"/>
                    </a:lnTo>
                    <a:lnTo>
                      <a:pt x="12" y="420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4" name="Freeform 12">
                <a:extLst>
                  <a:ext uri="{FF2B5EF4-FFF2-40B4-BE49-F238E27FC236}">
                    <a16:creationId xmlns:a16="http://schemas.microsoft.com/office/drawing/2014/main" id="{8FE3274E-064B-7498-DF8F-45376C5BBAD8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0" y="1155"/>
                <a:ext cx="351" cy="1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251" y="12"/>
                  </a:cxn>
                  <a:cxn ang="0">
                    <a:pos x="251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251" h="12">
                    <a:moveTo>
                      <a:pt x="0" y="0"/>
                    </a:moveTo>
                    <a:lnTo>
                      <a:pt x="0" y="12"/>
                    </a:lnTo>
                    <a:lnTo>
                      <a:pt x="251" y="12"/>
                    </a:lnTo>
                    <a:lnTo>
                      <a:pt x="251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accent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5" name="Freeform 13">
                <a:extLst>
                  <a:ext uri="{FF2B5EF4-FFF2-40B4-BE49-F238E27FC236}">
                    <a16:creationId xmlns:a16="http://schemas.microsoft.com/office/drawing/2014/main" id="{52D8B1C7-CF5C-2C8C-ADFD-3202A3DB52E1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767" y="1155"/>
                <a:ext cx="252" cy="12"/>
              </a:xfrm>
              <a:custGeom>
                <a:avLst/>
                <a:gdLst/>
                <a:ahLst/>
                <a:cxnLst>
                  <a:cxn ang="0">
                    <a:pos x="251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251" y="12"/>
                  </a:cxn>
                  <a:cxn ang="0">
                    <a:pos x="251" y="0"/>
                  </a:cxn>
                  <a:cxn ang="0">
                    <a:pos x="251" y="0"/>
                  </a:cxn>
                </a:cxnLst>
                <a:rect l="0" t="0" r="r" b="b"/>
                <a:pathLst>
                  <a:path w="251" h="12">
                    <a:moveTo>
                      <a:pt x="251" y="0"/>
                    </a:moveTo>
                    <a:lnTo>
                      <a:pt x="0" y="0"/>
                    </a:lnTo>
                    <a:lnTo>
                      <a:pt x="0" y="12"/>
                    </a:lnTo>
                    <a:lnTo>
                      <a:pt x="251" y="12"/>
                    </a:lnTo>
                    <a:lnTo>
                      <a:pt x="251" y="0"/>
                    </a:lnTo>
                    <a:lnTo>
                      <a:pt x="251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100000">
                    <a:schemeClr val="bg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796686" name="Freeform 14">
                <a:extLst>
                  <a:ext uri="{FF2B5EF4-FFF2-40B4-BE49-F238E27FC236}">
                    <a16:creationId xmlns:a16="http://schemas.microsoft.com/office/drawing/2014/main" id="{3B4B0217-3D0B-5EBA-DEB3-61F18444876E}"/>
                  </a:ext>
                </a:extLst>
              </p:cNvPr>
              <p:cNvSpPr>
                <a:spLocks/>
              </p:cNvSpPr>
              <p:nvPr/>
            </p:nvSpPr>
            <p:spPr bwMode="ltGray">
              <a:xfrm>
                <a:off x="348" y="1155"/>
                <a:ext cx="419" cy="1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2"/>
                  </a:cxn>
                  <a:cxn ang="0">
                    <a:pos x="418" y="12"/>
                  </a:cxn>
                  <a:cxn ang="0">
                    <a:pos x="418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418" h="12">
                    <a:moveTo>
                      <a:pt x="0" y="0"/>
                    </a:moveTo>
                    <a:lnTo>
                      <a:pt x="0" y="12"/>
                    </a:lnTo>
                    <a:lnTo>
                      <a:pt x="418" y="12"/>
                    </a:lnTo>
                    <a:lnTo>
                      <a:pt x="418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accent2"/>
                  </a:gs>
                  <a:gs pos="50000">
                    <a:schemeClr val="hlink"/>
                  </a:gs>
                  <a:gs pos="100000">
                    <a:schemeClr val="accent2"/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/>
              </a:p>
            </p:txBody>
          </p:sp>
        </p:grpSp>
      </p:grpSp>
      <p:sp>
        <p:nvSpPr>
          <p:cNvPr id="796687" name="Rectangle 15">
            <a:extLst>
              <a:ext uri="{FF2B5EF4-FFF2-40B4-BE49-F238E27FC236}">
                <a16:creationId xmlns:a16="http://schemas.microsoft.com/office/drawing/2014/main" id="{831E27BC-B521-4E93-F428-9DCFFAEFA1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66800" y="304800"/>
            <a:ext cx="7543800" cy="143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96688" name="Rectangle 16">
            <a:extLst>
              <a:ext uri="{FF2B5EF4-FFF2-40B4-BE49-F238E27FC236}">
                <a16:creationId xmlns:a16="http://schemas.microsoft.com/office/drawing/2014/main" id="{11377511-3688-4D1E-E791-0C5C1FE334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66800" y="1981200"/>
            <a:ext cx="75438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96689" name="Rectangle 17">
            <a:extLst>
              <a:ext uri="{FF2B5EF4-FFF2-40B4-BE49-F238E27FC236}">
                <a16:creationId xmlns:a16="http://schemas.microsoft.com/office/drawing/2014/main" id="{255776D7-5B2E-FEA2-38B9-53C87B0821E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066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96690" name="Rectangle 18">
            <a:extLst>
              <a:ext uri="{FF2B5EF4-FFF2-40B4-BE49-F238E27FC236}">
                <a16:creationId xmlns:a16="http://schemas.microsoft.com/office/drawing/2014/main" id="{FA806D56-6F51-A2AE-030C-690EF2865E59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4290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796691" name="Rectangle 19">
            <a:extLst>
              <a:ext uri="{FF2B5EF4-FFF2-40B4-BE49-F238E27FC236}">
                <a16:creationId xmlns:a16="http://schemas.microsoft.com/office/drawing/2014/main" id="{5AFDB038-2D68-3829-7728-65A39512F4E4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056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000">
                <a:effectLst>
                  <a:outerShdw blurRad="38100" dist="38100" dir="2700000" algn="tl">
                    <a:srgbClr val="000000"/>
                  </a:outerShdw>
                </a:effectLst>
                <a:latin typeface="Tahoma" panose="020B0604030504040204" pitchFamily="34" charset="0"/>
              </a:defRPr>
            </a:lvl1pPr>
          </a:lstStyle>
          <a:p>
            <a:fld id="{8DE643E1-BE0F-1140-9CF0-D4909DB1C9A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25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–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pc10ster.github.io/ai-froc-research/" TargetMode="Externa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dpc10ster.github.io/RJafrocRocBook/binary-task-model.html#binary-task-model-normal-distribution" TargetMode="Externa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posit.co/downloads/" TargetMode="External"/><Relationship Id="rId2" Type="http://schemas.openxmlformats.org/officeDocument/2006/relationships/hyperlink" Target="https://cran.r-project.org/" TargetMode="Externa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dpc10ster.github.io/RJafrocQuickStart/quick-start-roc.html#quick-start-roc-read" TargetMode="External"/><Relationship Id="rId2" Type="http://schemas.openxmlformats.org/officeDocument/2006/relationships/hyperlink" Target="https://dpc10ster.github.io/RJafrocQuickStart/quick-start-roc.html#quick-start-roc-excel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pc10ster.github.io/RJafrocQuickStart/quick-start-or-text.html#quick-start-or-text-analyze-dataset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dpc10ster.github.io/ai-froc-research/" TargetMode="External"/><Relationship Id="rId2" Type="http://schemas.openxmlformats.org/officeDocument/2006/relationships/hyperlink" Target="https://github.com/dpc10ster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dpc10ster.github.io/RJafrocRocBook/" TargetMode="External"/><Relationship Id="rId4" Type="http://schemas.openxmlformats.org/officeDocument/2006/relationships/hyperlink" Target="https://dpc10ster.github.io/RJafrocQuickStart/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787" name="Rectangle 3">
            <a:extLst>
              <a:ext uri="{FF2B5EF4-FFF2-40B4-BE49-F238E27FC236}">
                <a16:creationId xmlns:a16="http://schemas.microsoft.com/office/drawing/2014/main" id="{74A5817B-5AA6-CEB4-1F6F-37932F83A85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057400" y="3733801"/>
            <a:ext cx="5029200" cy="9906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dirty="0"/>
              <a:t>Dev P. Chakraborty, Ph.D.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4C766B-0AA5-1DA1-38BB-584D686A4435}"/>
              </a:ext>
            </a:extLst>
          </p:cNvPr>
          <p:cNvSpPr>
            <a:spLocks noGrp="1"/>
          </p:cNvSpPr>
          <p:nvPr>
            <p:ph type="ctrTitle" sz="quarter"/>
          </p:nvPr>
        </p:nvSpPr>
        <p:spPr>
          <a:xfrm>
            <a:off x="1219200" y="1143000"/>
            <a:ext cx="7086600" cy="1752600"/>
          </a:xfrm>
        </p:spPr>
        <p:txBody>
          <a:bodyPr/>
          <a:lstStyle/>
          <a:p>
            <a:pPr algn="ctr"/>
            <a:r>
              <a:rPr lang="en-US" sz="4400" b="0" kern="0" dirty="0"/>
              <a:t>Observer performance</a:t>
            </a:r>
            <a:br>
              <a:rPr lang="en-US" sz="4400" b="0" kern="0" dirty="0"/>
            </a:br>
            <a:br>
              <a:rPr lang="en-US" sz="4400" b="0" kern="0" dirty="0"/>
            </a:br>
            <a:r>
              <a:rPr lang="en-US" sz="2800" b="0" kern="0" dirty="0"/>
              <a:t>aka “ROC analysis”</a:t>
            </a:r>
            <a:br>
              <a:rPr lang="en-US" sz="2800" b="0" kern="0" dirty="0"/>
            </a:b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BEC7B3-4243-9275-1179-E72A9841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B94FB2E-1E7A-6BE5-582D-A482F8E0F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7E8A4B96-C8AD-8643-92A8-78A2682A7FA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10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86114" name="Rectangle 2">
            <a:extLst>
              <a:ext uri="{FF2B5EF4-FFF2-40B4-BE49-F238E27FC236}">
                <a16:creationId xmlns:a16="http://schemas.microsoft.com/office/drawing/2014/main" id="{E5FFFA3E-F868-639F-9627-7ABECF4EAB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Sensitivity and Specificity</a:t>
            </a:r>
          </a:p>
        </p:txBody>
      </p:sp>
      <p:sp>
        <p:nvSpPr>
          <p:cNvPr id="986115" name="Rectangle 3">
            <a:extLst>
              <a:ext uri="{FF2B5EF4-FFF2-40B4-BE49-F238E27FC236}">
                <a16:creationId xmlns:a16="http://schemas.microsoft.com/office/drawing/2014/main" id="{E36D2466-5C19-C231-5491-EB37719C18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2057400"/>
            <a:ext cx="7772400" cy="4114800"/>
          </a:xfrm>
        </p:spPr>
        <p:txBody>
          <a:bodyPr/>
          <a:lstStyle/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P(X|Y) = probability of X given Y</a:t>
            </a:r>
          </a:p>
          <a:p>
            <a:pPr eaLnBrk="1" hangingPunct="1">
              <a:buClr>
                <a:schemeClr val="tx1"/>
              </a:buClr>
              <a:defRPr/>
            </a:pPr>
            <a:endParaRPr lang="en-US" sz="2400" dirty="0"/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True positive fraction (TPF)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TPF = P(D = 2|T = 2) = Sensitivity</a:t>
            </a:r>
          </a:p>
          <a:p>
            <a:pPr eaLnBrk="1" hangingPunct="1">
              <a:buClr>
                <a:schemeClr val="tx1"/>
              </a:buClr>
              <a:defRPr/>
            </a:pPr>
            <a:endParaRPr lang="en-US" sz="2400" dirty="0"/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False positive fraction (FPF)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FPF = P(D = 2|T = 1) </a:t>
            </a:r>
          </a:p>
          <a:p>
            <a:pPr eaLnBrk="1" hangingPunct="1">
              <a:buClr>
                <a:schemeClr val="tx1"/>
              </a:buClr>
              <a:defRPr/>
            </a:pPr>
            <a:r>
              <a:rPr lang="en-US" sz="2400" dirty="0"/>
              <a:t>Specificity = P(D = 1|T = 1) = 1 – FPF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8C3F-4E8A-B347-736C-10677316B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A2EA0-949B-7636-B42E-7C8AB300D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209800"/>
            <a:ext cx="7543800" cy="3200400"/>
          </a:xfrm>
        </p:spPr>
        <p:txBody>
          <a:bodyPr/>
          <a:lstStyle/>
          <a:p>
            <a:r>
              <a:rPr lang="en-US" dirty="0"/>
              <a:t>Sensitivity: how good observer is at diagnosing diseased cases</a:t>
            </a:r>
          </a:p>
          <a:p>
            <a:endParaRPr lang="en-US" dirty="0"/>
          </a:p>
          <a:p>
            <a:r>
              <a:rPr lang="en-US" dirty="0"/>
              <a:t>Specificity: how good observer is at diagnosing non-diseased cases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9F11E7-4537-40BD-5E73-1EF07F903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3A583B-5A88-31C8-1237-7131D6563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20673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6EBE9F3-8F29-105A-4CE5-58C11DAFA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B363151-9248-C9E3-6872-C43994D5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67FF8F66-BAF5-2942-8E71-E4E69BA1D3C0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12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88162" name="Rectangle 2">
            <a:extLst>
              <a:ext uri="{FF2B5EF4-FFF2-40B4-BE49-F238E27FC236}">
                <a16:creationId xmlns:a16="http://schemas.microsoft.com/office/drawing/2014/main" id="{D80B60A9-D9F7-10EF-A105-73F8A19583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Estimating TPF, FPF</a:t>
            </a:r>
          </a:p>
        </p:txBody>
      </p:sp>
      <p:sp>
        <p:nvSpPr>
          <p:cNvPr id="988163" name="Rectangle 3">
            <a:extLst>
              <a:ext uri="{FF2B5EF4-FFF2-40B4-BE49-F238E27FC236}">
                <a16:creationId xmlns:a16="http://schemas.microsoft.com/office/drawing/2014/main" id="{9B89CBBF-032A-7CA3-D699-439BE0F54F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73162" y="2057400"/>
            <a:ext cx="6797675" cy="3657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r>
              <a:rPr lang="en-US" sz="2800" dirty="0"/>
              <a:t>N(X) means number of X</a:t>
            </a:r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endParaRPr lang="en-US" sz="2800" dirty="0"/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r>
              <a:rPr lang="en-US" dirty="0"/>
              <a:t>TPF = N(D = 2) / N(T = 2)</a:t>
            </a:r>
          </a:p>
          <a:p>
            <a:pPr eaLnBrk="1" hangingPunct="1">
              <a:lnSpc>
                <a:spcPct val="90000"/>
              </a:lnSpc>
              <a:buClr>
                <a:schemeClr val="tx1"/>
              </a:buClr>
              <a:defRPr/>
            </a:pPr>
            <a:r>
              <a:rPr lang="en-US" dirty="0"/>
              <a:t>FPF =  N(D = 2) / N(T = 1)</a:t>
            </a:r>
          </a:p>
        </p:txBody>
      </p:sp>
      <p:pic>
        <p:nvPicPr>
          <p:cNvPr id="2" name="Content Placeholder 11">
            <a:extLst>
              <a:ext uri="{FF2B5EF4-FFF2-40B4-BE49-F238E27FC236}">
                <a16:creationId xmlns:a16="http://schemas.microsoft.com/office/drawing/2014/main" id="{6E3A7CE8-AA80-FBA5-778A-D7FD10407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884581" y="4876800"/>
            <a:ext cx="7908237" cy="1309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6BBD4-75D6-DD76-3B78-F4676DAF6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threshold </a:t>
            </a:r>
            <a:r>
              <a:rPr lang="en-US" sz="4400" dirty="0">
                <a:latin typeface="Symbol" pitchFamily="18" charset="2"/>
              </a:rPr>
              <a:t>z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A4DF0-7484-01BD-59EF-B81C6875B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Confidence level in decision varies from case to case</a:t>
            </a:r>
          </a:p>
          <a:p>
            <a:r>
              <a:rPr lang="en-US" dirty="0"/>
              <a:t>An “easy” case appears so obviously non-diseased or diseased that observer has high confidence in decision</a:t>
            </a:r>
          </a:p>
          <a:p>
            <a:r>
              <a:rPr lang="en-US" dirty="0"/>
              <a:t>In “difficult” case observer’s confidence level is lower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62E47E-9047-7CB1-D357-CD7E5CD5C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7A3A7-E974-BE0B-3286-BD3A50651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3596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C091-15EB-E5D8-83E3-95B1C75A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BCF85-F8CF-2CB4-3665-C244121AD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confidence level &gt; </a:t>
            </a:r>
            <a:r>
              <a:rPr lang="en-US" sz="3200" dirty="0">
                <a:latin typeface="Symbol" pitchFamily="18" charset="2"/>
              </a:rPr>
              <a:t>z</a:t>
            </a:r>
            <a:r>
              <a:rPr lang="en-US" dirty="0"/>
              <a:t>, observer reports case as diseased</a:t>
            </a:r>
          </a:p>
          <a:p>
            <a:r>
              <a:rPr lang="en-US" dirty="0"/>
              <a:t>Otherwise, case is reported as non-diseased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0E8BB-38A8-A7A4-8615-A79B315B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BB977-169D-A05A-5DAC-1664E9E6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1462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C091-15EB-E5D8-83E3-95B1C75AB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 rule 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BCF85-F8CF-2CB4-3665-C244121AD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682876"/>
            <a:ext cx="7543800" cy="2438400"/>
          </a:xfrm>
        </p:spPr>
        <p:txBody>
          <a:bodyPr/>
          <a:lstStyle/>
          <a:p>
            <a:r>
              <a:rPr lang="en-US" dirty="0"/>
              <a:t>TPF and FPF can be varied by changing </a:t>
            </a:r>
            <a:r>
              <a:rPr lang="en-US" sz="3200" dirty="0">
                <a:latin typeface="Symbol" pitchFamily="18" charset="2"/>
              </a:rPr>
              <a:t>z</a:t>
            </a:r>
            <a:endParaRPr lang="en-US" dirty="0"/>
          </a:p>
          <a:p>
            <a:r>
              <a:rPr lang="en-US" dirty="0"/>
              <a:t>If </a:t>
            </a:r>
            <a:r>
              <a:rPr lang="en-US" sz="3200" dirty="0">
                <a:latin typeface="Symbol" pitchFamily="18" charset="2"/>
              </a:rPr>
              <a:t>z </a:t>
            </a:r>
            <a:r>
              <a:rPr lang="en-US" dirty="0"/>
              <a:t>is increased, both TPF and FPF decrease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0E8BB-38A8-A7A4-8615-A79B315B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BB977-169D-A05A-5DAC-1664E9E6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1310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3C3AF-9936-2569-EA1B-167474F2A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D2A5C-C2B3-83FC-5BBA-7C72E7796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901185"/>
            <a:ext cx="7543800" cy="2254250"/>
          </a:xfrm>
        </p:spPr>
        <p:txBody>
          <a:bodyPr/>
          <a:lstStyle/>
          <a:p>
            <a:r>
              <a:rPr lang="en-US" dirty="0"/>
              <a:t>Receiver Operating Characteristic</a:t>
            </a:r>
          </a:p>
          <a:p>
            <a:r>
              <a:rPr lang="en-US" dirty="0"/>
              <a:t>Vary decision threshold </a:t>
            </a:r>
            <a:r>
              <a:rPr lang="en-US" sz="3200" dirty="0">
                <a:latin typeface="Symbol" pitchFamily="18" charset="2"/>
              </a:rPr>
              <a:t>z</a:t>
            </a:r>
            <a:endParaRPr lang="en-US" dirty="0"/>
          </a:p>
          <a:p>
            <a:r>
              <a:rPr lang="en-US" dirty="0"/>
              <a:t>ROC curve is Plot of TPF vs. FPF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B1CBD3-0BB0-C342-F601-531AB04DF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DF35A5-0448-3589-8E68-68A11A3D3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0125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D4EB366-F609-A289-C4F0-8BFD69AE7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196B4EC-41C7-5E6C-DA1A-CAEA00E7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C500266-E918-3B47-B804-DB01C5EAB677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17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27746" name="Rectangle 2">
            <a:extLst>
              <a:ext uri="{FF2B5EF4-FFF2-40B4-BE49-F238E27FC236}">
                <a16:creationId xmlns:a16="http://schemas.microsoft.com/office/drawing/2014/main" id="{97974B04-5F46-E34E-4F16-37B96B36B0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04801"/>
            <a:ext cx="8229600" cy="990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4400" dirty="0"/>
              <a:t>Ratings method</a:t>
            </a:r>
          </a:p>
        </p:txBody>
      </p:sp>
      <p:sp>
        <p:nvSpPr>
          <p:cNvPr id="927747" name="Rectangle 3">
            <a:extLst>
              <a:ext uri="{FF2B5EF4-FFF2-40B4-BE49-F238E27FC236}">
                <a16:creationId xmlns:a16="http://schemas.microsoft.com/office/drawing/2014/main" id="{AAA68A53-65F2-1036-A2A4-06EC897E68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57352" y="2514600"/>
            <a:ext cx="8229600" cy="2819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400" dirty="0"/>
              <a:t>Observer rates (i.e., labels) each case according to confidence that it is diseased, e.g.: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1 = very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2 = somewhat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3 = ambiguous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4 = somewhat confident 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000" dirty="0"/>
              <a:t>5 = very confident diseased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D4EB366-F609-A289-C4F0-8BFD69AE7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196B4EC-41C7-5E6C-DA1A-CAEA00E7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2C500266-E918-3B47-B804-DB01C5EAB677}" type="slidenum">
              <a:rPr lang="en-US" altLang="en-US" sz="1000">
                <a:latin typeface="Tahoma" panose="020B0604030504040204" pitchFamily="34" charset="0"/>
              </a:rPr>
              <a:pPr eaLnBrk="1" hangingPunct="1"/>
              <a:t>18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27746" name="Rectangle 2">
            <a:extLst>
              <a:ext uri="{FF2B5EF4-FFF2-40B4-BE49-F238E27FC236}">
                <a16:creationId xmlns:a16="http://schemas.microsoft.com/office/drawing/2014/main" id="{97974B04-5F46-E34E-4F16-37B96B36B0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04801"/>
            <a:ext cx="8229600" cy="9906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4400" dirty="0"/>
              <a:t>Ratings method ...</a:t>
            </a:r>
          </a:p>
        </p:txBody>
      </p:sp>
      <p:sp>
        <p:nvSpPr>
          <p:cNvPr id="927747" name="Rectangle 3">
            <a:extLst>
              <a:ext uri="{FF2B5EF4-FFF2-40B4-BE49-F238E27FC236}">
                <a16:creationId xmlns:a16="http://schemas.microsoft.com/office/drawing/2014/main" id="{AAA68A53-65F2-1036-A2A4-06EC897E68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2400" y="2057400"/>
            <a:ext cx="8839200" cy="3429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5 ratings are equivalent to simultaneously running 4 binary tasks with thresholds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>
                <a:latin typeface="Symbol" pitchFamily="18" charset="2"/>
              </a:rPr>
              <a:t>z</a:t>
            </a:r>
            <a:r>
              <a:rPr lang="en-US" baseline="-25000" dirty="0">
                <a:latin typeface="Symbol" pitchFamily="18" charset="2"/>
              </a:rPr>
              <a:t>1</a:t>
            </a:r>
            <a:r>
              <a:rPr lang="en-US" dirty="0"/>
              <a:t> &lt; </a:t>
            </a:r>
            <a:r>
              <a:rPr lang="en-US" dirty="0">
                <a:latin typeface="Symbol" pitchFamily="18" charset="2"/>
              </a:rPr>
              <a:t>z</a:t>
            </a:r>
            <a:r>
              <a:rPr lang="en-US" baseline="-25000" dirty="0">
                <a:latin typeface="Symbol" pitchFamily="18" charset="2"/>
              </a:rPr>
              <a:t>2</a:t>
            </a:r>
            <a:r>
              <a:rPr lang="en-US" dirty="0"/>
              <a:t> &lt; </a:t>
            </a:r>
            <a:r>
              <a:rPr lang="en-US" dirty="0">
                <a:latin typeface="Symbol" pitchFamily="18" charset="2"/>
              </a:rPr>
              <a:t>z</a:t>
            </a:r>
            <a:r>
              <a:rPr lang="en-US" baseline="-25000" dirty="0">
                <a:latin typeface="Symbol" pitchFamily="18" charset="2"/>
              </a:rPr>
              <a:t>3</a:t>
            </a:r>
            <a:r>
              <a:rPr lang="en-US" dirty="0"/>
              <a:t> &lt; </a:t>
            </a:r>
            <a:r>
              <a:rPr lang="en-US" dirty="0">
                <a:latin typeface="Symbol" pitchFamily="18" charset="2"/>
              </a:rPr>
              <a:t>z</a:t>
            </a:r>
            <a:r>
              <a:rPr lang="en-US" baseline="-25000" dirty="0">
                <a:latin typeface="Symbol" pitchFamily="18" charset="2"/>
              </a:rPr>
              <a:t>4</a:t>
            </a:r>
            <a:endParaRPr lang="en-US" dirty="0"/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Yields 4 non-trivial points on ROC curve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Cumulate numbers and divide by appropriate denominator to get operating points on ROC, as in following example</a:t>
            </a:r>
          </a:p>
        </p:txBody>
      </p:sp>
    </p:spTree>
    <p:extLst>
      <p:ext uri="{BB962C8B-B14F-4D97-AF65-F5344CB8AC3E}">
        <p14:creationId xmlns:p14="http://schemas.microsoft.com/office/powerpoint/2010/main" val="528051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44762-78BB-D459-7DC5-948F47DA5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648FC-1094-8DAF-296E-447578549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60 non-diseased cases</a:t>
            </a:r>
          </a:p>
          <a:p>
            <a:r>
              <a:rPr lang="en-US" dirty="0"/>
              <a:t>50 diseased cases</a:t>
            </a:r>
          </a:p>
          <a:p>
            <a:r>
              <a:rPr lang="en-US" dirty="0"/>
              <a:t>Five-point rating scale</a:t>
            </a:r>
          </a:p>
          <a:p>
            <a:r>
              <a:rPr lang="en-US" dirty="0"/>
              <a:t>Actual clinical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F071D8-EB51-3447-8E61-5A61A6906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F9B627-DAD6-1DDA-0EC0-AC700C9A8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5976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F79-430B-EE9F-0C04-24BB88408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 of software and online books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</a:t>
            </a:fld>
            <a:endParaRPr lang="en-US" altLang="en-US" dirty="0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2122BA3C-FB5B-EFAC-47EA-D37CF65CE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667000"/>
            <a:ext cx="765810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Summary of online material: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>
                <a:solidFill>
                  <a:srgbClr val="FFFFC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https://dpc10ster.github.io/ai-froc-research/</a:t>
            </a:r>
            <a:endParaRPr lang="en-US" kern="0" dirty="0"/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Create free GitHub account to access it</a:t>
            </a:r>
          </a:p>
        </p:txBody>
      </p:sp>
    </p:spTree>
    <p:extLst>
      <p:ext uri="{BB962C8B-B14F-4D97-AF65-F5344CB8AC3E}">
        <p14:creationId xmlns:p14="http://schemas.microsoft.com/office/powerpoint/2010/main" val="3612281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ooter Placeholder 2">
            <a:extLst>
              <a:ext uri="{FF2B5EF4-FFF2-40B4-BE49-F238E27FC236}">
                <a16:creationId xmlns:a16="http://schemas.microsoft.com/office/drawing/2014/main" id="{17D43654-CE1B-ABB2-47B0-4A102EB18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68" name="Slide Number Placeholder 3">
            <a:extLst>
              <a:ext uri="{FF2B5EF4-FFF2-40B4-BE49-F238E27FC236}">
                <a16:creationId xmlns:a16="http://schemas.microsoft.com/office/drawing/2014/main" id="{B2E53D9C-DC6E-18A5-8813-2B54F9E69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7C7AC67A-13E2-4044-91A8-51387DE6A78B}" type="slidenum">
              <a:rPr lang="en-US" altLang="en-US" sz="1000">
                <a:latin typeface="Tahoma" panose="020B0604030504040204" pitchFamily="34" charset="0"/>
              </a:rPr>
              <a:pPr eaLnBrk="1" hangingPunct="1"/>
              <a:t>20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graphicFrame>
        <p:nvGraphicFramePr>
          <p:cNvPr id="1023159" name="Group 183">
            <a:extLst>
              <a:ext uri="{FF2B5EF4-FFF2-40B4-BE49-F238E27FC236}">
                <a16:creationId xmlns:a16="http://schemas.microsoft.com/office/drawing/2014/main" id="{C020D47D-7095-FF53-0181-05549BE40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25693"/>
              </p:ext>
            </p:extLst>
          </p:nvPr>
        </p:nvGraphicFramePr>
        <p:xfrm>
          <a:off x="457200" y="381000"/>
          <a:ext cx="8418512" cy="414496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74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26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26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26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26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026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181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ahoma" pitchFamily="34" charset="0"/>
                      </a:endParaRP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Total</a:t>
                      </a:r>
                    </a:p>
                  </a:txBody>
                  <a:tcPr marT="45717" marB="45717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Counts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Non-dis.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60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19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8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Dis.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6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22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20">
                <a:tc rowSpan="2"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ahoma" pitchFamily="34" charset="0"/>
                      </a:endParaRPr>
                    </a:p>
                  </a:txBody>
                  <a:tcPr marT="45717" marB="45717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Operating points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2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≥5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≥4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  <a:cs typeface="Tahoma" pitchFamily="34" charset="0"/>
                        </a:rPr>
                        <a:t>≥1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2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FPF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0.017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0.050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0.183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0.500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1.000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2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TPF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0.440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0.680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0.780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0.900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ahoma" pitchFamily="34" charset="0"/>
                        </a:rPr>
                        <a:t>1.000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0547" name="Text Box 134">
            <a:extLst>
              <a:ext uri="{FF2B5EF4-FFF2-40B4-BE49-F238E27FC236}">
                <a16:creationId xmlns:a16="http://schemas.microsoft.com/office/drawing/2014/main" id="{208CCB1A-086C-A26E-10AB-B6541FC8B8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112" y="4876800"/>
            <a:ext cx="82296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dirty="0"/>
              <a:t>1/60 = 0.017; 3/60 = 0.05; 11/60 = 0.183; 30/60 = 0.5; 60/60 = 1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dirty="0"/>
              <a:t>22/50 = 0.44; 34/50 = 0.68; 39/50 = 0.78; 45/50 = 0.9; 50/50 = 1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4B489CFB-F105-5C86-5342-8B3BC4C8B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3F136115-5DB0-A8F5-A9BD-51F6171D0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B2EA3C66-0470-9241-84D0-D8A51974579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21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grpSp>
        <p:nvGrpSpPr>
          <p:cNvPr id="23556" name="Group 2">
            <a:extLst>
              <a:ext uri="{FF2B5EF4-FFF2-40B4-BE49-F238E27FC236}">
                <a16:creationId xmlns:a16="http://schemas.microsoft.com/office/drawing/2014/main" id="{94A2281E-166A-43B5-44B5-04041F297E54}"/>
              </a:ext>
            </a:extLst>
          </p:cNvPr>
          <p:cNvGrpSpPr>
            <a:grpSpLocks/>
          </p:cNvGrpSpPr>
          <p:nvPr/>
        </p:nvGrpSpPr>
        <p:grpSpPr bwMode="auto">
          <a:xfrm>
            <a:off x="1752600" y="1465263"/>
            <a:ext cx="5715000" cy="4478337"/>
            <a:chOff x="1104" y="912"/>
            <a:chExt cx="3600" cy="2821"/>
          </a:xfrm>
        </p:grpSpPr>
        <p:pic>
          <p:nvPicPr>
            <p:cNvPr id="23561" name="Picture 3">
              <a:extLst>
                <a:ext uri="{FF2B5EF4-FFF2-40B4-BE49-F238E27FC236}">
                  <a16:creationId xmlns:a16="http://schemas.microsoft.com/office/drawing/2014/main" id="{1E070DB3-6047-38C6-8515-46069E78E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" y="912"/>
              <a:ext cx="3600" cy="28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562" name="Oval 4">
              <a:extLst>
                <a:ext uri="{FF2B5EF4-FFF2-40B4-BE49-F238E27FC236}">
                  <a16:creationId xmlns:a16="http://schemas.microsoft.com/office/drawing/2014/main" id="{3C2307C1-0AFB-9B45-F2DE-D6A8683953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6" y="2256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3" name="Oval 5">
              <a:extLst>
                <a:ext uri="{FF2B5EF4-FFF2-40B4-BE49-F238E27FC236}">
                  <a16:creationId xmlns:a16="http://schemas.microsoft.com/office/drawing/2014/main" id="{748B7467-F0D0-6814-6A55-FB7BE47007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8" y="1968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4" name="Oval 6">
              <a:extLst>
                <a:ext uri="{FF2B5EF4-FFF2-40B4-BE49-F238E27FC236}">
                  <a16:creationId xmlns:a16="http://schemas.microsoft.com/office/drawing/2014/main" id="{58E2E376-B120-5004-7C1D-BC8F34B86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1728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5" name="Oval 7">
              <a:extLst>
                <a:ext uri="{FF2B5EF4-FFF2-40B4-BE49-F238E27FC236}">
                  <a16:creationId xmlns:a16="http://schemas.microsoft.com/office/drawing/2014/main" id="{6CC0D62C-79F8-3314-5E77-8A3C278EB2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64" y="1392"/>
              <a:ext cx="48" cy="4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23566" name="Text Box 8">
              <a:extLst>
                <a:ext uri="{FF2B5EF4-FFF2-40B4-BE49-F238E27FC236}">
                  <a16:creationId xmlns:a16="http://schemas.microsoft.com/office/drawing/2014/main" id="{5BF18E61-F1EB-5487-F579-6D24B48072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2" y="1332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2+3+4+5</a:t>
              </a:r>
            </a:p>
          </p:txBody>
        </p:sp>
        <p:sp>
          <p:nvSpPr>
            <p:cNvPr id="23567" name="Text Box 9">
              <a:extLst>
                <a:ext uri="{FF2B5EF4-FFF2-40B4-BE49-F238E27FC236}">
                  <a16:creationId xmlns:a16="http://schemas.microsoft.com/office/drawing/2014/main" id="{FB064183-8E7D-4118-3A5A-09D3875E91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1680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3+4+5</a:t>
              </a:r>
            </a:p>
          </p:txBody>
        </p:sp>
        <p:sp>
          <p:nvSpPr>
            <p:cNvPr id="23568" name="Text Box 10">
              <a:extLst>
                <a:ext uri="{FF2B5EF4-FFF2-40B4-BE49-F238E27FC236}">
                  <a16:creationId xmlns:a16="http://schemas.microsoft.com/office/drawing/2014/main" id="{01D9500D-C539-D5FA-D076-4DB6E7F8FC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1920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4+5</a:t>
              </a:r>
            </a:p>
          </p:txBody>
        </p:sp>
        <p:sp>
          <p:nvSpPr>
            <p:cNvPr id="23569" name="Text Box 11">
              <a:extLst>
                <a:ext uri="{FF2B5EF4-FFF2-40B4-BE49-F238E27FC236}">
                  <a16:creationId xmlns:a16="http://schemas.microsoft.com/office/drawing/2014/main" id="{E7C98911-F6CB-CB5C-2872-57AE36B297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24" y="2208"/>
              <a:ext cx="1152" cy="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en-US"/>
                <a:t>5</a:t>
              </a:r>
            </a:p>
          </p:txBody>
        </p:sp>
      </p:grpSp>
      <p:sp>
        <p:nvSpPr>
          <p:cNvPr id="23557" name="Rectangle 12">
            <a:extLst>
              <a:ext uri="{FF2B5EF4-FFF2-40B4-BE49-F238E27FC236}">
                <a16:creationId xmlns:a16="http://schemas.microsoft.com/office/drawing/2014/main" id="{11A5E900-8180-4CE3-0344-8053079E4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627688"/>
            <a:ext cx="91440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en-US" sz="1200"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endParaRPr lang="en-US" altLang="en-US"/>
          </a:p>
        </p:txBody>
      </p:sp>
      <p:sp>
        <p:nvSpPr>
          <p:cNvPr id="23558" name="AutoShape 13">
            <a:extLst>
              <a:ext uri="{FF2B5EF4-FFF2-40B4-BE49-F238E27FC236}">
                <a16:creationId xmlns:a16="http://schemas.microsoft.com/office/drawing/2014/main" id="{62A68E37-AC80-563A-4896-A12A1E7B8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685800"/>
            <a:ext cx="2819400" cy="1600200"/>
          </a:xfrm>
          <a:prstGeom prst="wedgeRectCallout">
            <a:avLst>
              <a:gd name="adj1" fmla="val 32829"/>
              <a:gd name="adj2" fmla="val 98315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buFontTx/>
              <a:buChar char="•"/>
            </a:pPr>
            <a:endParaRPr lang="en-US" altLang="en-US"/>
          </a:p>
        </p:txBody>
      </p:sp>
      <p:sp>
        <p:nvSpPr>
          <p:cNvPr id="23559" name="AutoShape 14">
            <a:extLst>
              <a:ext uri="{FF2B5EF4-FFF2-40B4-BE49-F238E27FC236}">
                <a16:creationId xmlns:a16="http://schemas.microsoft.com/office/drawing/2014/main" id="{B2CAB967-3A5F-C255-2D4D-1BB11F692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609600"/>
            <a:ext cx="1219200" cy="457200"/>
          </a:xfrm>
          <a:prstGeom prst="wedgeRectCallout">
            <a:avLst>
              <a:gd name="adj1" fmla="val 151565"/>
              <a:gd name="adj2" fmla="val 644444"/>
            </a:avLst>
          </a:prstGeom>
          <a:noFill/>
          <a:ln w="2857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dirty="0"/>
              <a:t>High </a:t>
            </a:r>
            <a:r>
              <a:rPr lang="en-US" sz="2400" dirty="0">
                <a:latin typeface="Symbol" pitchFamily="18" charset="2"/>
              </a:rPr>
              <a:t>z</a:t>
            </a:r>
            <a:endParaRPr lang="en-US" altLang="en-US" dirty="0">
              <a:latin typeface="SymbolProp BT" pitchFamily="18" charset="2"/>
            </a:endParaRPr>
          </a:p>
        </p:txBody>
      </p:sp>
      <p:sp>
        <p:nvSpPr>
          <p:cNvPr id="23560" name="AutoShape 15">
            <a:extLst>
              <a:ext uri="{FF2B5EF4-FFF2-40B4-BE49-F238E27FC236}">
                <a16:creationId xmlns:a16="http://schemas.microsoft.com/office/drawing/2014/main" id="{66CA9C0B-9A56-4E94-3C38-C2EA41D99D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533400"/>
            <a:ext cx="1219200" cy="457200"/>
          </a:xfrm>
          <a:prstGeom prst="wedgeRectCallout">
            <a:avLst>
              <a:gd name="adj1" fmla="val -123699"/>
              <a:gd name="adj2" fmla="val 237153"/>
            </a:avLst>
          </a:prstGeom>
          <a:noFill/>
          <a:ln w="2857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dirty="0"/>
              <a:t>Low </a:t>
            </a:r>
            <a:r>
              <a:rPr lang="en-US" sz="2400" dirty="0">
                <a:latin typeface="Symbol" pitchFamily="18" charset="2"/>
              </a:rPr>
              <a:t>z</a:t>
            </a:r>
            <a:endParaRPr lang="en-US" altLang="en-US" dirty="0">
              <a:latin typeface="SymbolProp BT" pitchFamily="18" charset="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858563-8562-232C-FBA2-A1AC03D24D1D}"/>
              </a:ext>
            </a:extLst>
          </p:cNvPr>
          <p:cNvSpPr txBox="1"/>
          <p:nvPr/>
        </p:nvSpPr>
        <p:spPr>
          <a:xfrm>
            <a:off x="2362200" y="193163"/>
            <a:ext cx="3866764" cy="486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Symbol" pitchFamily="18" charset="2"/>
              </a:rPr>
              <a:t>z</a:t>
            </a:r>
            <a:r>
              <a:rPr lang="en-US" sz="3200" dirty="0"/>
              <a:t> is decision threshold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9ABFB-6BE8-A665-67E9-84F5F1A1D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point!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A4FDE-A5FE-8317-2FD4-E959B32E0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Ratings are </a:t>
            </a:r>
            <a:r>
              <a:rPr lang="en-US" sz="2800" b="1" dirty="0">
                <a:solidFill>
                  <a:srgbClr val="C00000"/>
                </a:solidFill>
              </a:rPr>
              <a:t>ordered labels</a:t>
            </a:r>
            <a:r>
              <a:rPr lang="en-US" sz="2800" dirty="0"/>
              <a:t>, not numbers; for example, a 5-point rating scale could be: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A = very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B = somewhat confident non-diseased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C = ambiguous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D = somewhat confident diseased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E = very confident diseased</a:t>
            </a:r>
          </a:p>
          <a:p>
            <a:r>
              <a:rPr lang="en-US" sz="2800" dirty="0"/>
              <a:t>This yields identical ROC operating points as 1 – 5 scale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9A5F96-D2E5-6320-7686-52743BAB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822FB0-B4D2-4D23-2D29-83FABCB05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504471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9ABFB-6BE8-A665-67E9-84F5F1A1D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Implication for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A4FDE-A5FE-8317-2FD4-E959B32E0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2895600"/>
            <a:ext cx="7543800" cy="2590800"/>
          </a:xfrm>
        </p:spPr>
        <p:txBody>
          <a:bodyPr/>
          <a:lstStyle/>
          <a:p>
            <a:r>
              <a:rPr lang="en-US" dirty="0"/>
              <a:t>Can only use </a:t>
            </a:r>
            <a:r>
              <a:rPr lang="en-US" b="1" dirty="0"/>
              <a:t>ordering</a:t>
            </a:r>
            <a:r>
              <a:rPr lang="en-US" dirty="0"/>
              <a:t> information, e.g., A &lt; B &lt; C &lt; D &lt; E</a:t>
            </a:r>
          </a:p>
          <a:p>
            <a:r>
              <a:rPr lang="en-US" dirty="0"/>
              <a:t>Arithmetic operations, e.g., averaging the ratings, etc., are forbidden !!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9A5F96-D2E5-6320-7686-52743BAB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822FB0-B4D2-4D23-2D29-83FABCB05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0420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9DA5-C12A-40B6-19A8-C917E474E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AUC – area under curve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1B982-C86A-873D-E426-9500660B4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3048000"/>
            <a:ext cx="7543800" cy="2362200"/>
          </a:xfrm>
        </p:spPr>
        <p:txBody>
          <a:bodyPr/>
          <a:lstStyle/>
          <a:p>
            <a:r>
              <a:rPr lang="en-US" dirty="0"/>
              <a:t>Computed from ratings</a:t>
            </a:r>
          </a:p>
          <a:p>
            <a:pPr lvl="1"/>
            <a:r>
              <a:rPr lang="en-US" dirty="0"/>
              <a:t>Empirical AUC</a:t>
            </a:r>
          </a:p>
          <a:p>
            <a:pPr lvl="1"/>
            <a:r>
              <a:rPr lang="en-US" dirty="0"/>
              <a:t>Analytical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DF8BB3-7CAB-FBDD-AD82-90EFD3FEE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9C2103-7174-D682-E81B-9439031A2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34725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1650FF-D921-0F09-DACC-C08D4D1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6D6667-C3A2-35B4-A520-436D9633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F3480CD-B8E0-F841-AF8E-FE505A92147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25</a:t>
            </a:fld>
            <a:endParaRPr lang="en-US" altLang="en-US" sz="1000" dirty="0">
              <a:latin typeface="Tahoma" panose="020B0604030504040204" pitchFamily="34" charset="0"/>
            </a:endParaRPr>
          </a:p>
        </p:txBody>
      </p:sp>
      <p:sp>
        <p:nvSpPr>
          <p:cNvPr id="1097730" name="Rectangle 2">
            <a:extLst>
              <a:ext uri="{FF2B5EF4-FFF2-40B4-BE49-F238E27FC236}">
                <a16:creationId xmlns:a16="http://schemas.microsoft.com/office/drawing/2014/main" id="{741CD89F-132C-792C-E3F0-B5DB899AE0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04800"/>
            <a:ext cx="8534400" cy="14319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Empirical vs. analytical AUCs</a:t>
            </a:r>
          </a:p>
        </p:txBody>
      </p:sp>
      <p:sp>
        <p:nvSpPr>
          <p:cNvPr id="1097731" name="Rectangle 3">
            <a:extLst>
              <a:ext uri="{FF2B5EF4-FFF2-40B4-BE49-F238E27FC236}">
                <a16:creationId xmlns:a16="http://schemas.microsoft.com/office/drawing/2014/main" id="{77C3CF2A-0784-3A8C-A1A3-3554D80DD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3400" y="2209800"/>
            <a:ext cx="8382000" cy="35052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/>
              <a:t>Empirical (observed) AUC</a:t>
            </a:r>
          </a:p>
          <a:p>
            <a:pPr lvl="1" eaLnBrk="1" hangingPunct="1">
              <a:defRPr/>
            </a:pPr>
            <a:r>
              <a:rPr lang="en-US" sz="2400" dirty="0"/>
              <a:t>Connect adjacent points with straight lines: this defines empirical ROC “curve”</a:t>
            </a:r>
          </a:p>
          <a:p>
            <a:pPr lvl="1" eaLnBrk="1" hangingPunct="1">
              <a:defRPr/>
            </a:pPr>
            <a:r>
              <a:rPr lang="en-US" sz="2400" dirty="0"/>
              <a:t>AUC = trapezoidal area under empirical ROC “curve”</a:t>
            </a:r>
          </a:p>
          <a:p>
            <a:pPr eaLnBrk="1" hangingPunct="1">
              <a:defRPr/>
            </a:pPr>
            <a:r>
              <a:rPr lang="en-US" sz="2800" dirty="0"/>
              <a:t>Analytical AUC</a:t>
            </a:r>
          </a:p>
          <a:p>
            <a:pPr lvl="1" eaLnBrk="1" hangingPunct="1">
              <a:defRPr/>
            </a:pPr>
            <a:r>
              <a:rPr lang="en-US" sz="2400" dirty="0"/>
              <a:t>Fit ratings data to a model that predicts ROC curves</a:t>
            </a:r>
          </a:p>
          <a:p>
            <a:pPr lvl="1" eaLnBrk="1" hangingPunct="1">
              <a:defRPr/>
            </a:pPr>
            <a:r>
              <a:rPr lang="en-US" sz="2400" dirty="0"/>
              <a:t>AUC = area under predicted ROC curve</a:t>
            </a:r>
          </a:p>
        </p:txBody>
      </p:sp>
    </p:spTree>
    <p:extLst>
      <p:ext uri="{BB962C8B-B14F-4D97-AF65-F5344CB8AC3E}">
        <p14:creationId xmlns:p14="http://schemas.microsoft.com/office/powerpoint/2010/main" val="4028368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4436-1247-451C-3E7D-627488AB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Empirical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273743-35EF-4E80-2705-E58DE486A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D5ECB5-007B-EF57-7CE3-B50C8F63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ACFB07-B60F-8E1C-8E1A-D20E1BAD6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736725"/>
            <a:ext cx="7088792" cy="483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6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D4436-1247-451C-3E7D-627488AB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Analytical AUC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273743-35EF-4E80-2705-E58DE486A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D5ECB5-007B-EF57-7CE3-B50C8F635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27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4EE8CD-224E-828A-7891-95AAB03D5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504" y="1881820"/>
            <a:ext cx="6402992" cy="463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3078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B49D11-E006-BDD2-6B59-A96668FD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2D119-9CE7-04BA-F742-30E8FDB4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28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97C7B6-1235-9519-DD52-98C7CA908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57200"/>
            <a:ext cx="7772400" cy="3234353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CB21E7F2-793C-CD06-D7EF-61FD5E2A4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3962400"/>
            <a:ext cx="72390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r>
              <a:rPr lang="en-US" sz="2400" dirty="0"/>
              <a:t>K</a:t>
            </a:r>
            <a:r>
              <a:rPr lang="en-US" sz="2400" baseline="-25000" dirty="0"/>
              <a:t>1</a:t>
            </a:r>
            <a:r>
              <a:rPr lang="en-US" sz="2400" dirty="0"/>
              <a:t> = N(non-diseased cases), indexed by k</a:t>
            </a:r>
            <a:r>
              <a:rPr lang="en-US" sz="2400" baseline="-25000" dirty="0"/>
              <a:t>1</a:t>
            </a:r>
            <a:endParaRPr lang="en-US" sz="2400" dirty="0"/>
          </a:p>
          <a:p>
            <a:r>
              <a:rPr lang="en-US" sz="2400" dirty="0"/>
              <a:t>K</a:t>
            </a:r>
            <a:r>
              <a:rPr lang="en-US" sz="2400" baseline="-25000" dirty="0"/>
              <a:t>2</a:t>
            </a:r>
            <a:r>
              <a:rPr lang="en-US" sz="2400" dirty="0"/>
              <a:t> = N(diseased cases), indexed by k</a:t>
            </a:r>
            <a:r>
              <a:rPr lang="en-US" sz="2400" baseline="-25000" dirty="0"/>
              <a:t>2</a:t>
            </a:r>
            <a:endParaRPr lang="en-US" sz="2400" dirty="0"/>
          </a:p>
          <a:p>
            <a:r>
              <a:rPr lang="en-US" sz="2400" dirty="0"/>
              <a:t>The z’s are the ratings; subscripted 1 for non-diseased and 2 for diseased</a:t>
            </a:r>
          </a:p>
          <a:p>
            <a:r>
              <a:rPr lang="en-US" sz="2400" dirty="0"/>
              <a:t>Note: only ordering information is used in calculating W</a:t>
            </a:r>
          </a:p>
        </p:txBody>
      </p:sp>
    </p:spTree>
    <p:extLst>
      <p:ext uri="{BB962C8B-B14F-4D97-AF65-F5344CB8AC3E}">
        <p14:creationId xmlns:p14="http://schemas.microsoft.com/office/powerpoint/2010/main" val="13184122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B49D11-E006-BDD2-6B59-A96668FD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2D119-9CE7-04BA-F742-30E8FDB49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29</a:t>
            </a:fld>
            <a:endParaRPr lang="en-US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CB21E7F2-793C-CD06-D7EF-61FD5E2A4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3463159"/>
            <a:ext cx="75438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3600" b="1" dirty="0"/>
              <a:t>W = Empirical AUC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E63665-6F92-7A87-B818-E9067C3F92FF}"/>
              </a:ext>
            </a:extLst>
          </p:cNvPr>
          <p:cNvSpPr txBox="1"/>
          <p:nvPr/>
        </p:nvSpPr>
        <p:spPr>
          <a:xfrm>
            <a:off x="1676400" y="457200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6000" b="1" dirty="0"/>
              <a:t>Theorem</a:t>
            </a:r>
          </a:p>
          <a:p>
            <a:pPr marL="0" indent="0" algn="ctr">
              <a:buNone/>
            </a:pPr>
            <a:r>
              <a:rPr lang="en-US" sz="2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9218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BD54C-F762-ACE7-4AAC-688DAAD4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23ABD-D725-DEA1-CCF6-84E28E7DD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743200"/>
            <a:ext cx="7543800" cy="2819400"/>
          </a:xfrm>
        </p:spPr>
        <p:txBody>
          <a:bodyPr/>
          <a:lstStyle/>
          <a:p>
            <a:r>
              <a:rPr lang="en-US" dirty="0"/>
              <a:t>Data collection</a:t>
            </a:r>
          </a:p>
          <a:p>
            <a:r>
              <a:rPr lang="en-US" dirty="0"/>
              <a:t>ROC curve </a:t>
            </a:r>
          </a:p>
          <a:p>
            <a:r>
              <a:rPr lang="en-US" dirty="0"/>
              <a:t>Quantification of performance</a:t>
            </a:r>
          </a:p>
          <a:p>
            <a:r>
              <a:rPr lang="en-US" dirty="0"/>
              <a:t>Analyzing your ROC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FD4EC9-293B-9716-BC4F-7DA41D5BD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8743F1-39D5-42BF-8353-D2515EFC0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398717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1650FF-D921-0F09-DACC-C08D4D1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6D6667-C3A2-35B4-A520-436D9633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F3480CD-B8E0-F841-AF8E-FE505A92147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30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1097730" name="Rectangle 2">
            <a:extLst>
              <a:ext uri="{FF2B5EF4-FFF2-40B4-BE49-F238E27FC236}">
                <a16:creationId xmlns:a16="http://schemas.microsoft.com/office/drawing/2014/main" id="{741CD89F-132C-792C-E3F0-B5DB899AE0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Comments</a:t>
            </a:r>
          </a:p>
        </p:txBody>
      </p:sp>
      <p:sp>
        <p:nvSpPr>
          <p:cNvPr id="1097731" name="Rectangle 3">
            <a:extLst>
              <a:ext uri="{FF2B5EF4-FFF2-40B4-BE49-F238E27FC236}">
                <a16:creationId xmlns:a16="http://schemas.microsoft.com/office/drawing/2014/main" id="{77C3CF2A-0784-3A8C-A1A3-3554D80DD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2425262"/>
            <a:ext cx="8229600" cy="3429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Use empirical AUC, not analytical</a:t>
            </a:r>
          </a:p>
          <a:p>
            <a:pPr eaLnBrk="1" hangingPunct="1">
              <a:defRPr/>
            </a:pPr>
            <a:r>
              <a:rPr lang="en-US" dirty="0"/>
              <a:t>W = empirical AUC correspondence is used in almost all current approaches to analyzing ROC data</a:t>
            </a:r>
          </a:p>
          <a:p>
            <a:pPr eaLnBrk="1" hangingPunct="1">
              <a:defRPr/>
            </a:pPr>
            <a:r>
              <a:rPr lang="en-US" dirty="0"/>
              <a:t>(Analytical AUC is not equivalent to W)</a:t>
            </a:r>
          </a:p>
        </p:txBody>
      </p:sp>
    </p:spTree>
    <p:extLst>
      <p:ext uri="{BB962C8B-B14F-4D97-AF65-F5344CB8AC3E}">
        <p14:creationId xmlns:p14="http://schemas.microsoft.com/office/powerpoint/2010/main" val="25830840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81650FF-D921-0F09-DACC-C08D4D1B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86D6667-C3A2-35B4-A520-436D9633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1F3480CD-B8E0-F841-AF8E-FE505A921473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31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1097730" name="Rectangle 2">
            <a:extLst>
              <a:ext uri="{FF2B5EF4-FFF2-40B4-BE49-F238E27FC236}">
                <a16:creationId xmlns:a16="http://schemas.microsoft.com/office/drawing/2014/main" id="{741CD89F-132C-792C-E3F0-B5DB899AE0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Meaning of empirical AUC (or W)</a:t>
            </a:r>
          </a:p>
        </p:txBody>
      </p:sp>
      <p:sp>
        <p:nvSpPr>
          <p:cNvPr id="1097731" name="Rectangle 3">
            <a:extLst>
              <a:ext uri="{FF2B5EF4-FFF2-40B4-BE49-F238E27FC236}">
                <a16:creationId xmlns:a16="http://schemas.microsoft.com/office/drawing/2014/main" id="{77C3CF2A-0784-3A8C-A1A3-3554D80DD6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48407" y="2133600"/>
            <a:ext cx="7543800" cy="41148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Classification accuracy between non-diseased and diseased cases</a:t>
            </a:r>
          </a:p>
          <a:p>
            <a:pPr eaLnBrk="1" hangingPunct="1">
              <a:defRPr/>
            </a:pPr>
            <a:r>
              <a:rPr lang="en-US" dirty="0"/>
              <a:t>0 &lt;= AUC &lt;= 1</a:t>
            </a:r>
          </a:p>
          <a:p>
            <a:pPr eaLnBrk="1" hangingPunct="1">
              <a:defRPr/>
            </a:pPr>
            <a:r>
              <a:rPr lang="en-US" dirty="0"/>
              <a:t>AUC = 0:    “worst” performance</a:t>
            </a:r>
          </a:p>
          <a:p>
            <a:pPr eaLnBrk="1" hangingPunct="1">
              <a:defRPr/>
            </a:pPr>
            <a:r>
              <a:rPr lang="en-US" dirty="0"/>
              <a:t>AUC = 0.5: random performance</a:t>
            </a:r>
          </a:p>
          <a:p>
            <a:pPr eaLnBrk="1" hangingPunct="1">
              <a:defRPr/>
            </a:pPr>
            <a:r>
              <a:rPr lang="en-US" dirty="0"/>
              <a:t>AUC = 1:    best performance</a:t>
            </a:r>
          </a:p>
        </p:txBody>
      </p:sp>
    </p:spTree>
    <p:extLst>
      <p:ext uri="{BB962C8B-B14F-4D97-AF65-F5344CB8AC3E}">
        <p14:creationId xmlns:p14="http://schemas.microsoft.com/office/powerpoint/2010/main" val="10751495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01167B5-D2D1-DB8C-4F8E-56DF445A7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423C025-1927-AE1B-E1DD-2F99CCA5C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CD7C8692-D437-8648-B736-506CE602E361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32</a:t>
            </a:fld>
            <a:endParaRPr lang="en-US" altLang="en-US" sz="1000" dirty="0">
              <a:latin typeface="Tahoma" panose="020B0604030504040204" pitchFamily="34" charset="0"/>
            </a:endParaRPr>
          </a:p>
        </p:txBody>
      </p:sp>
      <p:sp>
        <p:nvSpPr>
          <p:cNvPr id="1067010" name="Rectangle 2">
            <a:extLst>
              <a:ext uri="{FF2B5EF4-FFF2-40B4-BE49-F238E27FC236}">
                <a16:creationId xmlns:a16="http://schemas.microsoft.com/office/drawing/2014/main" id="{2EF7E0CC-A699-5780-8947-3592C86A774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Advantage of using AUC</a:t>
            </a:r>
          </a:p>
        </p:txBody>
      </p:sp>
      <p:sp>
        <p:nvSpPr>
          <p:cNvPr id="1067011" name="Rectangle 3">
            <a:extLst>
              <a:ext uri="{FF2B5EF4-FFF2-40B4-BE49-F238E27FC236}">
                <a16:creationId xmlns:a16="http://schemas.microsoft.com/office/drawing/2014/main" id="{61BBC9FD-52EA-277F-79BB-18422EC13F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2286000"/>
            <a:ext cx="7467600" cy="3733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3600" b="1" dirty="0"/>
              <a:t>AUC is decision threshold independent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sz="3600" b="1" dirty="0"/>
              <a:t>An important study: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Beam et al 1996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108 radiologist observers 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45 diseased and 34 non-diseased cases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sz="2400" dirty="0"/>
              <a:t>Binary classification task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E3DA2-CE66-613D-73E0-AE37A4334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822143-FF79-D329-3D5A-B61F24F1C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33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B7AFC5-E877-0F0D-BA74-3EE5F9E09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304800"/>
            <a:ext cx="6689158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271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46895-D528-EFF1-975C-4C5EA7EF5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ROC studies and related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F0E08-5667-40A2-5628-8DE895184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057400"/>
            <a:ext cx="8382000" cy="3978275"/>
          </a:xfrm>
        </p:spPr>
        <p:txBody>
          <a:bodyPr/>
          <a:lstStyle/>
          <a:p>
            <a:r>
              <a:rPr lang="en-US" sz="2400" dirty="0"/>
              <a:t>Single observer one-modality</a:t>
            </a:r>
          </a:p>
          <a:p>
            <a:pPr lvl="1"/>
            <a:r>
              <a:rPr lang="en-US" sz="2000" dirty="0"/>
              <a:t>One observer interprets cases in one modality</a:t>
            </a:r>
          </a:p>
          <a:p>
            <a:pPr lvl="1"/>
            <a:r>
              <a:rPr lang="en-US" sz="2000" dirty="0"/>
              <a:t>Is single-observer AUC different from a specified value?</a:t>
            </a:r>
          </a:p>
          <a:p>
            <a:r>
              <a:rPr lang="en-US" sz="2400" dirty="0"/>
              <a:t>Multiple-observer one-modality</a:t>
            </a:r>
          </a:p>
          <a:p>
            <a:pPr lvl="1"/>
            <a:r>
              <a:rPr lang="en-US" sz="2000" dirty="0"/>
              <a:t>Several observers interpret same cases in one modality</a:t>
            </a:r>
          </a:p>
          <a:p>
            <a:pPr lvl="1"/>
            <a:r>
              <a:rPr lang="en-US" sz="2000" dirty="0"/>
              <a:t>Is observer-averaged AUC different from a specified value?</a:t>
            </a:r>
          </a:p>
          <a:p>
            <a:r>
              <a:rPr lang="en-US" sz="2400" dirty="0"/>
              <a:t>Multiple-observer multiple-modalities</a:t>
            </a:r>
          </a:p>
          <a:p>
            <a:pPr lvl="1"/>
            <a:r>
              <a:rPr lang="en-US" sz="2000" dirty="0"/>
              <a:t>Several observers interpret same cases in multiple modalities</a:t>
            </a:r>
          </a:p>
          <a:p>
            <a:pPr lvl="1"/>
            <a:r>
              <a:rPr lang="en-US" sz="2000" dirty="0"/>
              <a:t>Is observer-averaged AUC different between the modalities?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1C8D41-5B00-BF53-DA14-551C2B411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E2FAC4-5822-972B-0C16-AAD91EB7E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800123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5E336-9430-C0EF-6B31-C8909C6C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AUC confidence interval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FC64A-8663-5A1B-E951-7FE602527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CI(AUC) = confidence interval of AUC</a:t>
            </a:r>
          </a:p>
          <a:p>
            <a:r>
              <a:rPr lang="en-US" sz="2800" dirty="0">
                <a:latin typeface="Symbol" pitchFamily="2" charset="2"/>
              </a:rPr>
              <a:t>s</a:t>
            </a:r>
            <a:r>
              <a:rPr lang="en-US" sz="2800" dirty="0"/>
              <a:t>(AUC) = standard deviation of AUC</a:t>
            </a:r>
          </a:p>
          <a:p>
            <a:r>
              <a:rPr lang="en-US" sz="2800" dirty="0"/>
              <a:t>95% CI(AUC)</a:t>
            </a:r>
          </a:p>
          <a:p>
            <a:pPr lvl="1"/>
            <a:r>
              <a:rPr lang="en-US" sz="2400" dirty="0"/>
              <a:t>(AUC - 2</a:t>
            </a:r>
            <a:r>
              <a:rPr lang="en-US" sz="2400" dirty="0">
                <a:latin typeface="Symbol" pitchFamily="2" charset="2"/>
              </a:rPr>
              <a:t> s</a:t>
            </a:r>
            <a:r>
              <a:rPr lang="en-US" sz="2400" dirty="0"/>
              <a:t>(AUC), AUC + 2</a:t>
            </a:r>
            <a:r>
              <a:rPr lang="en-US" sz="2400" dirty="0">
                <a:latin typeface="Symbol" pitchFamily="2" charset="2"/>
              </a:rPr>
              <a:t> s</a:t>
            </a:r>
            <a:r>
              <a:rPr lang="en-US" sz="2400" dirty="0"/>
              <a:t>(AUC))</a:t>
            </a:r>
          </a:p>
          <a:p>
            <a:r>
              <a:rPr lang="en-US" sz="2800" dirty="0"/>
              <a:t>If specified value is outside CI, it is different from observed AUC at 5% significance level </a:t>
            </a:r>
          </a:p>
          <a:p>
            <a:r>
              <a:rPr lang="en-US" sz="2800" dirty="0"/>
              <a:t>Estimating </a:t>
            </a:r>
            <a:r>
              <a:rPr lang="en-US" sz="2800" dirty="0">
                <a:latin typeface="Symbol" pitchFamily="2" charset="2"/>
              </a:rPr>
              <a:t>s</a:t>
            </a:r>
            <a:r>
              <a:rPr lang="en-US" sz="2800" dirty="0"/>
              <a:t>(AUC) requires statistics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4D226A-ADE3-370D-FF10-06A630095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3F7359-DE80-95C0-5552-3F5F47DEA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30007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7EDC3-4452-E4A9-1395-1043E2D4F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normal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928CD-703D-D0AD-7582-DB474DB52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https://dpc10ster.github.io/RJafrocRocBook/binary-task-model.html#binary-task-model-normal-distribution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Reason for factor of 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1B700E-710D-3D4C-EF59-0956985E3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97ED5E-D96B-7BAF-B48D-E2E86D991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8372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D2C809C-B0A8-F28F-587B-216717D4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A04A9A5-2515-34D1-998D-0169F2BB0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B48C4427-D6C8-8E46-B2DA-D176D4563008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37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812034" name="Rectangle 2">
            <a:extLst>
              <a:ext uri="{FF2B5EF4-FFF2-40B4-BE49-F238E27FC236}">
                <a16:creationId xmlns:a16="http://schemas.microsoft.com/office/drawing/2014/main" id="{B4EA8765-BD47-0BEA-C041-728CDA49DD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Comments on single-observer</a:t>
            </a:r>
          </a:p>
        </p:txBody>
      </p:sp>
      <p:sp>
        <p:nvSpPr>
          <p:cNvPr id="812035" name="Rectangle 3">
            <a:extLst>
              <a:ext uri="{FF2B5EF4-FFF2-40B4-BE49-F238E27FC236}">
                <a16:creationId xmlns:a16="http://schemas.microsoft.com/office/drawing/2014/main" id="{F16AC2F0-1169-DC5B-E95C-C5333AD008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2438400"/>
            <a:ext cx="8305800" cy="35814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Results apply to specific observer and cases in the study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sz="2800" dirty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Need to account for sampling effects: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Observer is sampled from observer population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Cases are sampled from case population</a:t>
            </a:r>
          </a:p>
          <a:p>
            <a:pPr lvl="1" eaLnBrk="1" hangingPunct="1">
              <a:lnSpc>
                <a:spcPct val="80000"/>
              </a:lnSpc>
              <a:defRPr/>
            </a:pPr>
            <a:endParaRPr lang="en-US" sz="2400" dirty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If sampling is accounted for results will apply to more general situations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D2C809C-B0A8-F28F-587B-216717D4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A04A9A5-2515-34D1-998D-0169F2BB0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B48C4427-D6C8-8E46-B2DA-D176D4563008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38</a:t>
            </a:fld>
            <a:endParaRPr lang="en-US" altLang="en-US" sz="1000" dirty="0">
              <a:latin typeface="Tahoma" panose="020B0604030504040204" pitchFamily="34" charset="0"/>
            </a:endParaRPr>
          </a:p>
        </p:txBody>
      </p:sp>
      <p:sp>
        <p:nvSpPr>
          <p:cNvPr id="812034" name="Rectangle 2">
            <a:extLst>
              <a:ext uri="{FF2B5EF4-FFF2-40B4-BE49-F238E27FC236}">
                <a16:creationId xmlns:a16="http://schemas.microsoft.com/office/drawing/2014/main" id="{B4EA8765-BD47-0BEA-C041-728CDA49DD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Comparing 2 modalities</a:t>
            </a:r>
          </a:p>
        </p:txBody>
      </p:sp>
      <p:sp>
        <p:nvSpPr>
          <p:cNvPr id="812035" name="Rectangle 3">
            <a:extLst>
              <a:ext uri="{FF2B5EF4-FFF2-40B4-BE49-F238E27FC236}">
                <a16:creationId xmlns:a16="http://schemas.microsoft.com/office/drawing/2014/main" id="{F16AC2F0-1169-DC5B-E95C-C5333AD008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2438400"/>
            <a:ext cx="8305800" cy="2682876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Determine AUC for each modality and each observer, and associated variabilities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Statistical analysis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Determines significance of observer-averaged difference (</a:t>
            </a:r>
            <a:r>
              <a:rPr lang="en-US" sz="2800" dirty="0">
                <a:latin typeface="Symbol" pitchFamily="18" charset="2"/>
              </a:rPr>
              <a:t>D </a:t>
            </a:r>
            <a:r>
              <a:rPr lang="en-US" sz="2800" dirty="0">
                <a:cs typeface="Tahoma" pitchFamily="34" charset="0"/>
              </a:rPr>
              <a:t>AUC</a:t>
            </a:r>
            <a:r>
              <a:rPr lang="en-US" sz="2400" dirty="0"/>
              <a:t>) in AUC between modalities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sz="2400" dirty="0"/>
              <a:t>Significance </a:t>
            </a:r>
            <a:r>
              <a:rPr lang="en-US" sz="2400" dirty="0">
                <a:cs typeface="Times New Roman" pitchFamily="18" charset="0"/>
              </a:rPr>
              <a:t>is assessed  by</a:t>
            </a:r>
            <a:r>
              <a:rPr lang="en-US" sz="2400" dirty="0"/>
              <a:t> p-value</a:t>
            </a:r>
          </a:p>
        </p:txBody>
      </p:sp>
    </p:spTree>
    <p:extLst>
      <p:ext uri="{BB962C8B-B14F-4D97-AF65-F5344CB8AC3E}">
        <p14:creationId xmlns:p14="http://schemas.microsoft.com/office/powerpoint/2010/main" val="33970839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AF5E10D-04B2-3103-4CC9-540E830D7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4A4A2B-1993-C1BD-F663-0C84BCFA3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9BC30DD6-A38D-9A46-957A-E4B5D4DEDD82}" type="slidenum">
              <a:rPr lang="en-US" altLang="en-US" sz="1000">
                <a:latin typeface="Tahoma" panose="020B0604030504040204" pitchFamily="34" charset="0"/>
              </a:rPr>
              <a:pPr eaLnBrk="1" hangingPunct="1"/>
              <a:t>39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94306" name="Rectangle 2">
            <a:extLst>
              <a:ext uri="{FF2B5EF4-FFF2-40B4-BE49-F238E27FC236}">
                <a16:creationId xmlns:a16="http://schemas.microsoft.com/office/drawing/2014/main" id="{33DCA546-78C3-2545-51A6-6ADC392E70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>
              <a:defRPr/>
            </a:pPr>
            <a:r>
              <a:rPr lang="en-US" dirty="0"/>
              <a:t>p-value</a:t>
            </a:r>
          </a:p>
        </p:txBody>
      </p:sp>
      <p:sp>
        <p:nvSpPr>
          <p:cNvPr id="994307" name="Rectangle 3">
            <a:extLst>
              <a:ext uri="{FF2B5EF4-FFF2-40B4-BE49-F238E27FC236}">
                <a16:creationId xmlns:a16="http://schemas.microsoft.com/office/drawing/2014/main" id="{D261AB1F-CB85-6DC5-B268-A64F98D141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066800" y="2438400"/>
            <a:ext cx="7620000" cy="2590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Probability </a:t>
            </a:r>
            <a:r>
              <a:rPr lang="en-US" dirty="0">
                <a:latin typeface="Symbol" pitchFamily="18" charset="2"/>
              </a:rPr>
              <a:t>D </a:t>
            </a:r>
            <a:r>
              <a:rPr lang="en-US" dirty="0">
                <a:cs typeface="Tahoma" pitchFamily="34" charset="0"/>
              </a:rPr>
              <a:t>AUC</a:t>
            </a:r>
            <a:r>
              <a:rPr lang="en-US" dirty="0"/>
              <a:t> or larger could occur by chance given </a:t>
            </a:r>
            <a:r>
              <a:rPr lang="en-US" dirty="0">
                <a:latin typeface="Symbol" pitchFamily="18" charset="2"/>
              </a:rPr>
              <a:t>D </a:t>
            </a:r>
            <a:r>
              <a:rPr lang="en-US" dirty="0" err="1">
                <a:cs typeface="Tahoma" pitchFamily="34" charset="0"/>
              </a:rPr>
              <a:t>AUC</a:t>
            </a:r>
            <a:r>
              <a:rPr lang="en-US" baseline="-25000" dirty="0" err="1"/>
              <a:t>true</a:t>
            </a:r>
            <a:r>
              <a:rPr lang="en-US" dirty="0"/>
              <a:t> = 0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/>
              <a:t>If p </a:t>
            </a:r>
            <a:r>
              <a:rPr lang="en-US" dirty="0">
                <a:cs typeface="Tahoma" pitchFamily="34" charset="0"/>
              </a:rPr>
              <a:t>≤</a:t>
            </a:r>
            <a:r>
              <a:rPr lang="en-US" dirty="0"/>
              <a:t> </a:t>
            </a:r>
            <a:r>
              <a:rPr lang="en-US" b="1" dirty="0">
                <a:latin typeface="Symbol" pitchFamily="18" charset="2"/>
              </a:rPr>
              <a:t>a</a:t>
            </a:r>
            <a:r>
              <a:rPr lang="en-US" dirty="0">
                <a:latin typeface="Symbol" pitchFamily="18" charset="2"/>
              </a:rPr>
              <a:t> (</a:t>
            </a:r>
            <a:r>
              <a:rPr lang="en-US" dirty="0"/>
              <a:t>usually </a:t>
            </a:r>
            <a:r>
              <a:rPr lang="en-US" dirty="0">
                <a:latin typeface="Symbol" pitchFamily="18" charset="2"/>
              </a:rPr>
              <a:t>a</a:t>
            </a:r>
            <a:r>
              <a:rPr lang="en-US" dirty="0"/>
              <a:t> = 5%) conclude </a:t>
            </a:r>
            <a:r>
              <a:rPr lang="en-US" sz="3200" dirty="0"/>
              <a:t>AUCs are different at </a:t>
            </a:r>
            <a:r>
              <a:rPr lang="en-US" sz="3200" dirty="0">
                <a:latin typeface="Symbol" pitchFamily="18" charset="2"/>
              </a:rPr>
              <a:t>a</a:t>
            </a:r>
            <a:r>
              <a:rPr lang="en-US" sz="3200" dirty="0"/>
              <a:t>-significance level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36AFDD-C8F5-95B2-C8D0-C0ED82204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C39D97-1A85-86D5-43B0-927B0BB0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74BC66-B885-E69F-0837-16CAD0F16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1248659"/>
            <a:ext cx="7772400" cy="52283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87AE67-9075-27A2-DA2E-B9AEE92D245A}"/>
              </a:ext>
            </a:extLst>
          </p:cNvPr>
          <p:cNvSpPr txBox="1"/>
          <p:nvPr/>
        </p:nvSpPr>
        <p:spPr>
          <a:xfrm>
            <a:off x="2055926" y="277844"/>
            <a:ext cx="50321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9906412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7F96EAF-A541-9BAD-7508-0EF794364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FE98BED-943E-85E9-B692-A7E26AAFD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CC6473A6-3609-2D4D-9D8D-AC0531B9D384}" type="slidenum">
              <a:rPr lang="en-US" altLang="en-US" sz="1000">
                <a:latin typeface="Tahoma" panose="020B0604030504040204" pitchFamily="34" charset="0"/>
              </a:rPr>
              <a:pPr eaLnBrk="1" hangingPunct="1"/>
              <a:t>40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1002498" name="Rectangle 2">
            <a:extLst>
              <a:ext uri="{FF2B5EF4-FFF2-40B4-BE49-F238E27FC236}">
                <a16:creationId xmlns:a16="http://schemas.microsoft.com/office/drawing/2014/main" id="{8D5A4CFA-296D-DEDF-25F2-981651CC5A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19200" y="304800"/>
            <a:ext cx="7543800" cy="10509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Outcome of an ROC study</a:t>
            </a:r>
            <a:endParaRPr lang="en-US" dirty="0">
              <a:latin typeface="Symbol" pitchFamily="18" charset="2"/>
            </a:endParaRPr>
          </a:p>
        </p:txBody>
      </p:sp>
      <p:sp>
        <p:nvSpPr>
          <p:cNvPr id="1002499" name="Rectangle 3">
            <a:extLst>
              <a:ext uri="{FF2B5EF4-FFF2-40B4-BE49-F238E27FC236}">
                <a16:creationId xmlns:a16="http://schemas.microsoft.com/office/drawing/2014/main" id="{CC3F5D2B-A92E-0A3F-8780-AE264F5C5E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0" y="2819400"/>
            <a:ext cx="7848600" cy="22098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AUC difference is significant (if p </a:t>
            </a:r>
            <a:r>
              <a:rPr lang="en-US" sz="2800" dirty="0">
                <a:cs typeface="Tahoma" pitchFamily="34" charset="0"/>
              </a:rPr>
              <a:t>≤</a:t>
            </a:r>
            <a:r>
              <a:rPr lang="en-US" sz="2800" dirty="0"/>
              <a:t> </a:t>
            </a:r>
            <a:r>
              <a:rPr lang="en-US" sz="2800" dirty="0">
                <a:latin typeface="Symbol" pitchFamily="18" charset="2"/>
              </a:rPr>
              <a:t>a </a:t>
            </a:r>
            <a:r>
              <a:rPr lang="en-US" sz="2800" dirty="0"/>
              <a:t>) or not significant (if p </a:t>
            </a:r>
            <a:r>
              <a:rPr lang="en-US" sz="2800" dirty="0">
                <a:cs typeface="Tahoma" pitchFamily="34" charset="0"/>
              </a:rPr>
              <a:t>&gt;</a:t>
            </a:r>
            <a:r>
              <a:rPr lang="en-US" sz="2800" dirty="0"/>
              <a:t> </a:t>
            </a:r>
            <a:r>
              <a:rPr lang="en-US" sz="2800" dirty="0">
                <a:latin typeface="Symbol" pitchFamily="18" charset="2"/>
              </a:rPr>
              <a:t>a </a:t>
            </a:r>
            <a:r>
              <a:rPr lang="en-US" sz="2800" dirty="0"/>
              <a:t>) </a:t>
            </a:r>
            <a:br>
              <a:rPr lang="en-US" sz="2800" dirty="0"/>
            </a:br>
            <a:endParaRPr lang="en-US" sz="2800" dirty="0"/>
          </a:p>
          <a:p>
            <a:pPr eaLnBrk="1" hangingPunct="1">
              <a:lnSpc>
                <a:spcPct val="80000"/>
              </a:lnSpc>
              <a:defRPr/>
            </a:pPr>
            <a:r>
              <a:rPr lang="en-US" sz="2800" dirty="0"/>
              <a:t>If p </a:t>
            </a:r>
            <a:r>
              <a:rPr lang="en-US" sz="2800" dirty="0">
                <a:cs typeface="Tahoma" pitchFamily="34" charset="0"/>
              </a:rPr>
              <a:t>&gt;</a:t>
            </a:r>
            <a:r>
              <a:rPr lang="en-US" sz="2800" dirty="0"/>
              <a:t> </a:t>
            </a:r>
            <a:r>
              <a:rPr lang="en-US" sz="2800" dirty="0">
                <a:latin typeface="Symbol" pitchFamily="18" charset="2"/>
              </a:rPr>
              <a:t>a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</a:t>
            </a:r>
            <a:r>
              <a:rPr lang="en-US" sz="2800" dirty="0"/>
              <a:t>annot claim modalities have "identical" or "similar" performance</a:t>
            </a:r>
          </a:p>
        </p:txBody>
      </p:sp>
    </p:spTree>
    <p:extLst>
      <p:ext uri="{BB962C8B-B14F-4D97-AF65-F5344CB8AC3E}">
        <p14:creationId xmlns:p14="http://schemas.microsoft.com/office/powerpoint/2010/main" val="24049657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83DCA-A21F-D9B8-5DD7-9BE433A2E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304800"/>
            <a:ext cx="8534400" cy="1431925"/>
          </a:xfrm>
        </p:spPr>
        <p:txBody>
          <a:bodyPr/>
          <a:lstStyle/>
          <a:p>
            <a:r>
              <a:rPr lang="en-US" dirty="0"/>
              <a:t>Getting started with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4B733-1F26-74ED-9C45-F18BB6846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456213"/>
            <a:ext cx="7543800" cy="2590800"/>
          </a:xfrm>
        </p:spPr>
        <p:txBody>
          <a:bodyPr/>
          <a:lstStyle/>
          <a:p>
            <a:r>
              <a:rPr lang="en-US" dirty="0"/>
              <a:t>Download R</a:t>
            </a:r>
          </a:p>
          <a:p>
            <a:pPr lvl="1"/>
            <a:r>
              <a:rPr lang="en-US" dirty="0">
                <a:hlinkClick r:id="rId2"/>
              </a:rPr>
              <a:t>https://cran.r-project.org/</a:t>
            </a:r>
            <a:endParaRPr lang="en-US" dirty="0"/>
          </a:p>
          <a:p>
            <a:r>
              <a:rPr lang="en-US" dirty="0"/>
              <a:t>Download RStudio</a:t>
            </a:r>
          </a:p>
          <a:p>
            <a:pPr lvl="1"/>
            <a:r>
              <a:rPr lang="en-US" dirty="0">
                <a:hlinkClick r:id="rId3"/>
              </a:rPr>
              <a:t>https://posit.co/downloads/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B09F0B-0A5C-B89A-EDA4-BC91B53B3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33629-2AF3-5BD6-8B65-86C16C101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07384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208BE-6D28-A84A-721A-9786AE7C8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533400"/>
            <a:ext cx="7543800" cy="979714"/>
          </a:xfrm>
        </p:spPr>
        <p:txBody>
          <a:bodyPr/>
          <a:lstStyle/>
          <a:p>
            <a:r>
              <a:rPr lang="en-US" dirty="0"/>
              <a:t>Open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RStudio</a:t>
            </a:r>
          </a:p>
          <a:p>
            <a:r>
              <a:rPr lang="en-US" dirty="0"/>
              <a:t>Create project file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47B966-B908-1E52-2D6C-9BC5BE9C3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290C5F-B18A-7D65-0FDD-134BCC731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42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279C07-D299-9E4E-4235-9656B4C50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1513114"/>
            <a:ext cx="7772400" cy="551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561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F3437-4776-A10E-CD14-87E1C3654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457200"/>
            <a:ext cx="7543800" cy="11430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</a:rPr>
              <a:t>File -&gt; New Project -&gt; Existing Directory -&gt; 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Browse to </a:t>
            </a:r>
            <a:r>
              <a:rPr lang="en-US" sz="2400" dirty="0" err="1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RJafrocDemo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folder</a:t>
            </a:r>
            <a:r>
              <a:rPr lang="en-US" sz="2400" dirty="0">
                <a:latin typeface="Courier New" panose="02070309020205020404" pitchFamily="49" charset="0"/>
              </a:rPr>
              <a:t> -&gt; Create Project</a:t>
            </a:r>
          </a:p>
          <a:p>
            <a:endParaRPr lang="en-US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07061-C9F3-44E2-2DDB-427F7F61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7C2A04-33F4-3DD2-2331-6689D5AF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43</a:t>
            </a:fld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55944A-51C8-587C-7A46-877A14498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234" y="1828800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1442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0B5A13-3652-7C2F-2972-86920227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F2CECB-2C93-71AC-CE39-8C6C2ABEF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44</a:t>
            </a:fld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07E3D5-04B7-0C83-9FF8-B908446FC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48299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4997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</a:t>
            </a:r>
            <a:r>
              <a:rPr lang="en-US" sz="4400" dirty="0">
                <a:latin typeface="Courier New" panose="02070309020205020404" pitchFamily="49" charset="0"/>
              </a:rPr>
              <a:t>RJafroc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97CC-81D3-2298-AF84-6F26FB0B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821" y="3124200"/>
            <a:ext cx="7543800" cy="1752600"/>
          </a:xfrm>
        </p:spPr>
        <p:txBody>
          <a:bodyPr/>
          <a:lstStyle/>
          <a:p>
            <a:r>
              <a:rPr lang="en-US" sz="2000" dirty="0" err="1">
                <a:latin typeface="Courier New" panose="02070309020205020404" pitchFamily="49" charset="0"/>
              </a:rPr>
              <a:t>install.packages</a:t>
            </a:r>
            <a:r>
              <a:rPr lang="en-US" sz="2000" dirty="0">
                <a:latin typeface="Courier New" panose="02070309020205020404" pitchFamily="49" charset="0"/>
              </a:rPr>
              <a:t>("RJafroc")</a:t>
            </a:r>
          </a:p>
          <a:p>
            <a:r>
              <a:rPr lang="en-US" sz="2000" dirty="0">
                <a:latin typeface="Courier New" panose="02070309020205020404" pitchFamily="49" charset="0"/>
              </a:rPr>
              <a:t>library(RJafroc)</a:t>
            </a:r>
          </a:p>
          <a:p>
            <a:endParaRPr lang="en-US" sz="2000" dirty="0">
              <a:latin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83309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BD4EA2-EAE5-EBA5-A0DE-EF6C6858A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1497D1-434A-9052-11C5-FAC21E66A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46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710452-877F-2020-A871-6A7490054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848299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926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35321-80EF-D20D-3624-63F23A33C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your data into RJafroc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26B2-5749-5738-D8FB-A40183B4A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Input Excel file format</a:t>
            </a:r>
          </a:p>
          <a:p>
            <a:pPr lvl="1"/>
            <a:r>
              <a:rPr lang="en-US" sz="2000" dirty="0">
                <a:hlinkClick r:id="rId2"/>
              </a:rPr>
              <a:t>https://dpc10ster.github.io/RJafrocQuickStart/quick-start-roc.html#quick-start-roc-excel</a:t>
            </a:r>
            <a:endParaRPr lang="en-US" sz="2000" dirty="0"/>
          </a:p>
          <a:p>
            <a:r>
              <a:rPr lang="en-US" sz="2400" dirty="0"/>
              <a:t>Reading the Excel file</a:t>
            </a:r>
          </a:p>
          <a:p>
            <a:pPr lvl="1"/>
            <a:r>
              <a:rPr lang="en-US" sz="2000" dirty="0">
                <a:hlinkClick r:id="rId3"/>
              </a:rPr>
              <a:t>https://dpc10ster.github.io/RJafrocQuickStart/quick-start-roc.html#quick-start-roc-read</a:t>
            </a:r>
            <a:endParaRPr lang="en-US" sz="2000" dirty="0"/>
          </a:p>
          <a:p>
            <a:r>
              <a:rPr lang="en-US" sz="2400" dirty="0"/>
              <a:t>Analyze dataset 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hlinkClick r:id="rId4"/>
              </a:rPr>
              <a:t>https://dpc10ster.github.io/RJafrocQuickStart/quick-start-or-text.html#quick-start-or-text-analyze-dataset</a:t>
            </a:r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D176C-CCFE-8CE3-3F54-0C50C7DCF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C61371-E730-FED6-F39D-18BEEE6A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68303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input data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97CC-81D3-2298-AF84-6F26FB0B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1905000"/>
            <a:ext cx="7620000" cy="4038600"/>
          </a:xfrm>
        </p:spPr>
        <p:txBody>
          <a:bodyPr/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Franken1.xlsx</a:t>
            </a:r>
            <a:r>
              <a:rPr lang="en-US" sz="3200" dirty="0"/>
              <a:t> is an Excel file containing ROC data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 the file and create dataset object </a:t>
            </a:r>
            <a:r>
              <a:rPr lang="en-US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ds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800" dirty="0">
                <a:latin typeface="Courier New" panose="02070309020205020404" pitchFamily="49" charset="0"/>
              </a:rPr>
              <a:t>ds &lt;- </a:t>
            </a:r>
            <a:r>
              <a:rPr lang="en-US" sz="2800" dirty="0" err="1">
                <a:latin typeface="Courier New" panose="02070309020205020404" pitchFamily="49" charset="0"/>
              </a:rPr>
              <a:t>DfReadDataFile</a:t>
            </a:r>
            <a:r>
              <a:rPr lang="en-US" sz="2800" dirty="0">
                <a:latin typeface="Courier New" panose="02070309020205020404" pitchFamily="49" charset="0"/>
              </a:rPr>
              <a:t>("Franken1.xlsx", </a:t>
            </a:r>
            <a:r>
              <a:rPr lang="en-US" sz="2800" dirty="0" err="1">
                <a:latin typeface="Courier New" panose="02070309020205020404" pitchFamily="49" charset="0"/>
              </a:rPr>
              <a:t>newExcelFileFormat</a:t>
            </a:r>
            <a:r>
              <a:rPr lang="en-US" sz="2800" dirty="0">
                <a:latin typeface="Courier New" panose="02070309020205020404" pitchFamily="49" charset="0"/>
              </a:rPr>
              <a:t> = TRUE)</a:t>
            </a:r>
          </a:p>
          <a:p>
            <a:r>
              <a:rPr lang="en-US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ds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contains details about the data</a:t>
            </a:r>
          </a:p>
          <a:p>
            <a:endParaRPr lang="en-US" sz="2000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429941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97CC-81D3-2298-AF84-6F26FB0B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407" y="2514600"/>
            <a:ext cx="7543800" cy="3124200"/>
          </a:xfrm>
        </p:spPr>
        <p:txBody>
          <a:bodyPr/>
          <a:lstStyle/>
          <a:p>
            <a:r>
              <a:rPr lang="en-US" sz="2000" dirty="0">
                <a:latin typeface="Courier New" panose="02070309020205020404" pitchFamily="49" charset="0"/>
              </a:rPr>
              <a:t>ret &lt;- </a:t>
            </a:r>
            <a:r>
              <a:rPr lang="en-US" sz="2000" dirty="0" err="1">
                <a:latin typeface="Courier New" panose="02070309020205020404" pitchFamily="49" charset="0"/>
              </a:rPr>
              <a:t>StSignificanceTesting</a:t>
            </a:r>
            <a:r>
              <a:rPr lang="en-US" sz="2000" dirty="0">
                <a:latin typeface="Courier New" panose="02070309020205020404" pitchFamily="49" charset="0"/>
              </a:rPr>
              <a:t>(ds, FOM = "Wilcoxon")</a:t>
            </a:r>
          </a:p>
          <a:p>
            <a:endParaRPr lang="en-US" sz="2000" dirty="0">
              <a:latin typeface="Courier New" panose="02070309020205020404" pitchFamily="49" charset="0"/>
            </a:endParaRP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FOM = figure of merit or performance measure, "Wilcoxon" in this example</a:t>
            </a:r>
          </a:p>
          <a:p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Results are contained in </a:t>
            </a:r>
            <a:r>
              <a:rPr lang="en-US" sz="2400" dirty="0">
                <a:latin typeface="Courier New" panose="02070309020205020404" pitchFamily="49" charset="0"/>
                <a:ea typeface="Tahoma" panose="020B0604030504040204" pitchFamily="34" charset="0"/>
                <a:cs typeface="Courier New" panose="02070309020205020404" pitchFamily="49" charset="0"/>
              </a:rPr>
              <a:t>ret</a:t>
            </a:r>
          </a:p>
          <a:p>
            <a:endParaRPr lang="en-US" sz="2000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49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3820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4ACF5-E0F7-B03C-D21B-3395D068B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200400"/>
            <a:ext cx="7543800" cy="1431925"/>
          </a:xfrm>
        </p:spPr>
        <p:txBody>
          <a:bodyPr/>
          <a:lstStyle/>
          <a:p>
            <a:r>
              <a:rPr lang="en-US" dirty="0"/>
              <a:t>I will focus on the ROC data collection method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F11E37-F494-8EFB-CB7F-E1B73293E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8DFBD2-C3AF-F647-CC3F-5CEA12F92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26478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1FBD-7AC2-FC9D-1BF4-2731B3E71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048000"/>
            <a:ext cx="7543800" cy="1431925"/>
          </a:xfrm>
        </p:spPr>
        <p:txBody>
          <a:bodyPr/>
          <a:lstStyle/>
          <a:p>
            <a:r>
              <a:rPr lang="en-US" dirty="0"/>
              <a:t>View the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3C5530-4FCD-7945-E06F-AA193BC8B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9427E-63A0-F7E4-3712-8B7E38CC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16472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A968AA-B841-C387-A953-3A3407663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6C2172-DBE2-02B4-9D23-E783565A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51</a:t>
            </a:fld>
            <a:endParaRPr lang="en-US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6CF1A-0B56-C646-48B2-C85B620B7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0" y="417786"/>
            <a:ext cx="2438400" cy="737715"/>
          </a:xfrm>
        </p:spPr>
        <p:txBody>
          <a:bodyPr/>
          <a:lstStyle/>
          <a:p>
            <a:r>
              <a:rPr lang="en-US" sz="2400" dirty="0" err="1">
                <a:latin typeface="Courier New" panose="02070309020205020404" pitchFamily="49" charset="0"/>
              </a:rPr>
              <a:t>ret$FOM</a:t>
            </a:r>
            <a:endParaRPr lang="en-US" dirty="0">
              <a:latin typeface="Courier New" panose="020703090202050204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529A87-8CE1-C4E0-0D8C-9309132FC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0343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5921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F46CB-4BFD-6B1B-9591-297DAC6C3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304800"/>
            <a:ext cx="8915400" cy="1431925"/>
          </a:xfrm>
        </p:spPr>
        <p:txBody>
          <a:bodyPr/>
          <a:lstStyle/>
          <a:p>
            <a:r>
              <a:rPr lang="en-US" dirty="0"/>
              <a:t>Three types of randomizations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21ABC-DC7C-E870-7BEB-7F68B007B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0" y="2193925"/>
            <a:ext cx="7543800" cy="3825876"/>
          </a:xfrm>
        </p:spPr>
        <p:txBody>
          <a:bodyPr/>
          <a:lstStyle/>
          <a:p>
            <a:r>
              <a:rPr lang="en-US" sz="2400" dirty="0"/>
              <a:t>RRRC =  random-reader random-case</a:t>
            </a:r>
          </a:p>
          <a:p>
            <a:pPr lvl="1"/>
            <a:r>
              <a:rPr lang="en-US" sz="2400" dirty="0"/>
              <a:t>results apply to populations of readers and cases</a:t>
            </a:r>
          </a:p>
          <a:p>
            <a:r>
              <a:rPr lang="en-US" sz="2400" dirty="0"/>
              <a:t>FRRC = fixed-reader random-case</a:t>
            </a:r>
          </a:p>
          <a:p>
            <a:pPr lvl="1"/>
            <a:r>
              <a:rPr lang="en-US" sz="2400" dirty="0"/>
              <a:t>results apply to specific readers and population of cases</a:t>
            </a:r>
          </a:p>
          <a:p>
            <a:r>
              <a:rPr lang="en-US" sz="2400" dirty="0"/>
              <a:t>RRFC = random-reader fixed-case</a:t>
            </a:r>
          </a:p>
          <a:p>
            <a:pPr lvl="1"/>
            <a:r>
              <a:rPr lang="en-US" sz="2400" dirty="0"/>
              <a:t>results apply to population of readers and specific cases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DB5A5E-4003-BF28-2985-0C6BDE92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4434-4AB0-B73D-5DB7-2A08831AA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97052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F3437-4776-A10E-CD14-87E1C3654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0" y="417786"/>
            <a:ext cx="2438400" cy="737715"/>
          </a:xfrm>
        </p:spPr>
        <p:txBody>
          <a:bodyPr/>
          <a:lstStyle/>
          <a:p>
            <a:r>
              <a:rPr lang="en-US" sz="2400" dirty="0" err="1">
                <a:latin typeface="Courier New" panose="02070309020205020404" pitchFamily="49" charset="0"/>
              </a:rPr>
              <a:t>ret$RRRC</a:t>
            </a:r>
            <a:endParaRPr lang="en-US" dirty="0">
              <a:latin typeface="Courier New" panose="020703090202050204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107061-C9F3-44E2-2DDB-427F7F614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7C2A04-33F4-3DD2-2331-6689D5AF1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53</a:t>
            </a:fld>
            <a:endParaRPr lang="en-US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B574D9-6C52-7B3C-F276-8A913439B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278812"/>
            <a:ext cx="7772400" cy="51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970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27C08-FF97-1DB3-5D6E-2793F3941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GitHub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F192F-D90B-90BD-2947-6A6DC6B88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81200"/>
            <a:ext cx="7543800" cy="2895600"/>
          </a:xfrm>
        </p:spPr>
        <p:txBody>
          <a:bodyPr/>
          <a:lstStyle/>
          <a:p>
            <a:r>
              <a:rPr lang="en-US" sz="2400" dirty="0"/>
              <a:t>Landing page</a:t>
            </a:r>
          </a:p>
          <a:p>
            <a:pPr lvl="1"/>
            <a:r>
              <a:rPr lang="en-US" sz="2000" dirty="0">
                <a:hlinkClick r:id="rId2"/>
              </a:rPr>
              <a:t>https://github.com/dpc10ster</a:t>
            </a:r>
            <a:endParaRPr lang="en-US" sz="2000" dirty="0"/>
          </a:p>
          <a:p>
            <a:r>
              <a:rPr lang="en-US" sz="2400" dirty="0"/>
              <a:t>Organization of repositories</a:t>
            </a:r>
          </a:p>
          <a:p>
            <a:pPr lvl="1"/>
            <a:r>
              <a:rPr lang="en-US" sz="2400" dirty="0">
                <a:hlinkClick r:id="rId3"/>
              </a:rPr>
              <a:t>https://dpc10ster.github.io/ai-froc-research/</a:t>
            </a:r>
            <a:endParaRPr lang="en-US" sz="2400" dirty="0"/>
          </a:p>
          <a:p>
            <a:r>
              <a:rPr lang="en-US" sz="2400" dirty="0"/>
              <a:t>Focus on </a:t>
            </a:r>
            <a:r>
              <a:rPr lang="en-US" sz="2000" dirty="0" err="1"/>
              <a:t>RJafrocQuickStart</a:t>
            </a:r>
            <a:r>
              <a:rPr lang="en-US" sz="2000" dirty="0"/>
              <a:t> and </a:t>
            </a:r>
            <a:r>
              <a:rPr lang="en-US" sz="2000" dirty="0" err="1"/>
              <a:t>RJafrocRocBook</a:t>
            </a:r>
            <a:r>
              <a:rPr lang="en-US" sz="2000" dirty="0"/>
              <a:t>:</a:t>
            </a:r>
          </a:p>
          <a:p>
            <a:pPr lvl="1"/>
            <a:r>
              <a:rPr lang="en-US" sz="2400" dirty="0">
                <a:hlinkClick r:id="rId4"/>
              </a:rPr>
              <a:t>https://dpc10ster.github.io/RJafrocQuickStart/</a:t>
            </a:r>
            <a:endParaRPr lang="en-US" sz="2400" dirty="0"/>
          </a:p>
          <a:p>
            <a:pPr lvl="1"/>
            <a:r>
              <a:rPr lang="en-US" sz="2400" dirty="0">
                <a:hlinkClick r:id="rId5"/>
              </a:rPr>
              <a:t>https://dpc10ster.github.io/RJafrocRocBook/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20FC4-1B47-F073-DEBA-39A3D391F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AE183-7C53-E8BF-EDB1-8A83E47F5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75485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3C684-9257-25BA-1E82-654DC9A7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3124200"/>
            <a:ext cx="7543800" cy="1431925"/>
          </a:xfrm>
        </p:spPr>
        <p:txBody>
          <a:bodyPr/>
          <a:lstStyle/>
          <a:p>
            <a:pPr algn="ctr"/>
            <a:r>
              <a:rPr lang="en-US" dirty="0"/>
              <a:t>END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4AFA9-ED8B-6FA9-5B25-344D5B25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Rome, 2024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F6FC2D-A45E-3866-453A-C41289BA7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55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1336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F79-430B-EE9F-0C04-24BB88408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713037"/>
            <a:ext cx="8686800" cy="1431925"/>
          </a:xfrm>
        </p:spPr>
        <p:txBody>
          <a:bodyPr/>
          <a:lstStyle/>
          <a:p>
            <a:pPr algn="ctr"/>
            <a:r>
              <a:rPr lang="en-US" dirty="0"/>
              <a:t>Truth vs. perceived Truth (i.e., Decision)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92138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2122BA3C-FB5B-EFAC-47EA-D37CF65CE9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1881352"/>
            <a:ext cx="76581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Truth T, actual or true disease state of case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T = 1, actually non-diseased case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T = 2, actually diseased case</a:t>
            </a:r>
            <a:br>
              <a:rPr lang="en-US" kern="0" dirty="0"/>
            </a:br>
            <a:endParaRPr lang="en-US" kern="0" dirty="0"/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Decision D, or perceived truth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D = 1, case perceived as non-diseased</a:t>
            </a:r>
          </a:p>
          <a:p>
            <a:pPr lvl="1" eaLnBrk="1" hangingPunct="1">
              <a:lnSpc>
                <a:spcPct val="100000"/>
              </a:lnSpc>
              <a:defRPr/>
            </a:pPr>
            <a:r>
              <a:rPr lang="en-US" kern="0" dirty="0"/>
              <a:t>D = 2, case perceived as diseased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6A489E85-0340-14DA-41EE-BFE83C58D2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66800" y="304800"/>
            <a:ext cx="7543800" cy="1431925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dirty="0"/>
              <a:t>Binary task</a:t>
            </a:r>
          </a:p>
        </p:txBody>
      </p:sp>
    </p:spTree>
    <p:extLst>
      <p:ext uri="{BB962C8B-B14F-4D97-AF65-F5344CB8AC3E}">
        <p14:creationId xmlns:p14="http://schemas.microsoft.com/office/powerpoint/2010/main" val="1683718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3B0649A-B193-A2F5-F643-0E446474E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D0E1437-96B3-7BF4-65A7-4380C982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fld id="{CDDDB507-2EDA-FA44-A9AB-B64F4ABEAE98}" type="slidenum">
              <a:rPr lang="en-US" altLang="en-US" sz="1000">
                <a:latin typeface="Tahoma" panose="020B0604030504040204" pitchFamily="34" charset="0"/>
              </a:rPr>
              <a:pPr eaLnBrk="1" hangingPunct="1"/>
              <a:t>8</a:t>
            </a:fld>
            <a:endParaRPr lang="en-US" altLang="en-US" sz="1000">
              <a:latin typeface="Tahoma" panose="020B0604030504040204" pitchFamily="34" charset="0"/>
            </a:endParaRPr>
          </a:p>
        </p:txBody>
      </p:sp>
      <p:sp>
        <p:nvSpPr>
          <p:cNvPr id="979970" name="Rectangle 2">
            <a:extLst>
              <a:ext uri="{FF2B5EF4-FFF2-40B4-BE49-F238E27FC236}">
                <a16:creationId xmlns:a16="http://schemas.microsoft.com/office/drawing/2014/main" id="{283F1442-3157-B1CE-25A3-3C67872EFB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>
              <a:defRPr/>
            </a:pPr>
            <a:r>
              <a:rPr lang="en-US" dirty="0"/>
              <a:t>Binary task ...</a:t>
            </a:r>
          </a:p>
        </p:txBody>
      </p:sp>
      <p:sp>
        <p:nvSpPr>
          <p:cNvPr id="979971" name="Rectangle 3">
            <a:extLst>
              <a:ext uri="{FF2B5EF4-FFF2-40B4-BE49-F238E27FC236}">
                <a16:creationId xmlns:a16="http://schemas.microsoft.com/office/drawing/2014/main" id="{108F5F96-783F-F38A-4F85-720EA415FF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2971800"/>
            <a:ext cx="8077200" cy="1905000"/>
          </a:xfrm>
        </p:spPr>
        <p:txBody>
          <a:bodyPr/>
          <a:lstStyle/>
          <a:p>
            <a:pPr eaLnBrk="1" hangingPunct="1">
              <a:defRPr/>
            </a:pPr>
            <a:r>
              <a:rPr lang="en-US" sz="2400" dirty="0"/>
              <a:t>Observer shown non-diseased (T = 1) and diseased (T = 2) cases, one at a time </a:t>
            </a:r>
          </a:p>
          <a:p>
            <a:pPr eaLnBrk="1" hangingPunct="1">
              <a:defRPr/>
            </a:pPr>
            <a:r>
              <a:rPr lang="en-US" sz="2400" dirty="0"/>
              <a:t>Decision: observer classifies each case as either non-diseased (D = 1) or diseased (D = 2)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BF79-430B-EE9F-0C04-24BB88408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4385-595F-1BD0-1E48-8658D444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Rome,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56D0B-A5CD-EACB-E03C-49F30C33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4EF0C-A440-B242-8D41-3666783A7A10}" type="slidenum">
              <a:rPr lang="en-US" altLang="en-US" smtClean="0"/>
              <a:pPr/>
              <a:t>9</a:t>
            </a:fld>
            <a:endParaRPr lang="en-US" alt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F508232-74C8-1FAA-E260-0C8BC8A5F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4581" y="4876800"/>
            <a:ext cx="7908237" cy="1309024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4A82871E-E513-4037-2C05-2D16CEC7FA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1895639"/>
            <a:ext cx="7658100" cy="23715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32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–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9pPr>
          </a:lstStyle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TN = True Negative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FN = False Negative (“miss”)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FP = False Positive (“false alarm”)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TP = True Positive (“hit”)</a:t>
            </a:r>
          </a:p>
          <a:p>
            <a:pPr eaLnBrk="1" hangingPunct="1">
              <a:lnSpc>
                <a:spcPct val="100000"/>
              </a:lnSpc>
              <a:defRPr/>
            </a:pPr>
            <a:r>
              <a:rPr lang="en-US" kern="0" dirty="0"/>
              <a:t>2 x 2 Table:</a:t>
            </a:r>
          </a:p>
        </p:txBody>
      </p:sp>
    </p:spTree>
    <p:extLst>
      <p:ext uri="{BB962C8B-B14F-4D97-AF65-F5344CB8AC3E}">
        <p14:creationId xmlns:p14="http://schemas.microsoft.com/office/powerpoint/2010/main" val="219763289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himmer">
  <a:themeElements>
    <a:clrScheme name="Shimmer 2">
      <a:dk1>
        <a:srgbClr val="000099"/>
      </a:dk1>
      <a:lt1>
        <a:srgbClr val="FFFFFF"/>
      </a:lt1>
      <a:dk2>
        <a:srgbClr val="000066"/>
      </a:dk2>
      <a:lt2>
        <a:srgbClr val="EAEAEA"/>
      </a:lt2>
      <a:accent1>
        <a:srgbClr val="66CCFF"/>
      </a:accent1>
      <a:accent2>
        <a:srgbClr val="0066FF"/>
      </a:accent2>
      <a:accent3>
        <a:srgbClr val="AAAAB8"/>
      </a:accent3>
      <a:accent4>
        <a:srgbClr val="DADADA"/>
      </a:accent4>
      <a:accent5>
        <a:srgbClr val="B8E2FF"/>
      </a:accent5>
      <a:accent6>
        <a:srgbClr val="005CE7"/>
      </a:accent6>
      <a:hlink>
        <a:srgbClr val="FFFFCC"/>
      </a:hlink>
      <a:folHlink>
        <a:srgbClr val="99CC00"/>
      </a:folHlink>
    </a:clrScheme>
    <a:fontScheme name="Shimmer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8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Shimmer 1">
        <a:dk1>
          <a:srgbClr val="BD3737"/>
        </a:dk1>
        <a:lt1>
          <a:srgbClr val="FFFFFF"/>
        </a:lt1>
        <a:dk2>
          <a:srgbClr val="721E1E"/>
        </a:dk2>
        <a:lt2>
          <a:srgbClr val="FFCC00"/>
        </a:lt2>
        <a:accent1>
          <a:srgbClr val="FF6600"/>
        </a:accent1>
        <a:accent2>
          <a:srgbClr val="CC3300"/>
        </a:accent2>
        <a:accent3>
          <a:srgbClr val="BCABAB"/>
        </a:accent3>
        <a:accent4>
          <a:srgbClr val="DADADA"/>
        </a:accent4>
        <a:accent5>
          <a:srgbClr val="FFB8AA"/>
        </a:accent5>
        <a:accent6>
          <a:srgbClr val="B92D00"/>
        </a:accent6>
        <a:hlink>
          <a:srgbClr val="F7CC2F"/>
        </a:hlink>
        <a:folHlink>
          <a:srgbClr val="C7C6B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2">
        <a:dk1>
          <a:srgbClr val="000099"/>
        </a:dk1>
        <a:lt1>
          <a:srgbClr val="FFFFFF"/>
        </a:lt1>
        <a:dk2>
          <a:srgbClr val="000066"/>
        </a:dk2>
        <a:lt2>
          <a:srgbClr val="EAEAEA"/>
        </a:lt2>
        <a:accent1>
          <a:srgbClr val="66CCFF"/>
        </a:accent1>
        <a:accent2>
          <a:srgbClr val="0066FF"/>
        </a:accent2>
        <a:accent3>
          <a:srgbClr val="AAAAB8"/>
        </a:accent3>
        <a:accent4>
          <a:srgbClr val="DADADA"/>
        </a:accent4>
        <a:accent5>
          <a:srgbClr val="B8E2FF"/>
        </a:accent5>
        <a:accent6>
          <a:srgbClr val="005CE7"/>
        </a:accent6>
        <a:hlink>
          <a:srgbClr val="FFFFCC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3">
        <a:dk1>
          <a:srgbClr val="6600CC"/>
        </a:dk1>
        <a:lt1>
          <a:srgbClr val="FFFFFF"/>
        </a:lt1>
        <a:dk2>
          <a:srgbClr val="4B0096"/>
        </a:dk2>
        <a:lt2>
          <a:srgbClr val="CDD7DF"/>
        </a:lt2>
        <a:accent1>
          <a:srgbClr val="9999FF"/>
        </a:accent1>
        <a:accent2>
          <a:srgbClr val="7850BA"/>
        </a:accent2>
        <a:accent3>
          <a:srgbClr val="B1AAC9"/>
        </a:accent3>
        <a:accent4>
          <a:srgbClr val="DADADA"/>
        </a:accent4>
        <a:accent5>
          <a:srgbClr val="CACAFF"/>
        </a:accent5>
        <a:accent6>
          <a:srgbClr val="6C48A8"/>
        </a:accent6>
        <a:hlink>
          <a:srgbClr val="00CCFF"/>
        </a:hlink>
        <a:folHlink>
          <a:srgbClr val="0796B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4">
        <a:dk1>
          <a:srgbClr val="55863C"/>
        </a:dk1>
        <a:lt1>
          <a:srgbClr val="FFFFFF"/>
        </a:lt1>
        <a:dk2>
          <a:srgbClr val="375F2F"/>
        </a:dk2>
        <a:lt2>
          <a:srgbClr val="D1EFB3"/>
        </a:lt2>
        <a:accent1>
          <a:srgbClr val="00CC66"/>
        </a:accent1>
        <a:accent2>
          <a:srgbClr val="8EAC66"/>
        </a:accent2>
        <a:accent3>
          <a:srgbClr val="AEB6AD"/>
        </a:accent3>
        <a:accent4>
          <a:srgbClr val="DADADA"/>
        </a:accent4>
        <a:accent5>
          <a:srgbClr val="AAE2B8"/>
        </a:accent5>
        <a:accent6>
          <a:srgbClr val="809B5C"/>
        </a:accent6>
        <a:hlink>
          <a:srgbClr val="B4EF7F"/>
        </a:hlink>
        <a:folHlink>
          <a:srgbClr val="F8F6A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5">
        <a:dk1>
          <a:srgbClr val="588073"/>
        </a:dk1>
        <a:lt1>
          <a:srgbClr val="FFFFFF"/>
        </a:lt1>
        <a:dk2>
          <a:srgbClr val="486768"/>
        </a:dk2>
        <a:lt2>
          <a:srgbClr val="DDDDDD"/>
        </a:lt2>
        <a:accent1>
          <a:srgbClr val="33CCCC"/>
        </a:accent1>
        <a:accent2>
          <a:srgbClr val="008871"/>
        </a:accent2>
        <a:accent3>
          <a:srgbClr val="B1B8B9"/>
        </a:accent3>
        <a:accent4>
          <a:srgbClr val="DADADA"/>
        </a:accent4>
        <a:accent5>
          <a:srgbClr val="ADE2E2"/>
        </a:accent5>
        <a:accent6>
          <a:srgbClr val="007B66"/>
        </a:accent6>
        <a:hlink>
          <a:srgbClr val="00CC99"/>
        </a:hlink>
        <a:folHlink>
          <a:srgbClr val="A8A8A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6">
        <a:dk1>
          <a:srgbClr val="6B6C75"/>
        </a:dk1>
        <a:lt1>
          <a:srgbClr val="FFFFFF"/>
        </a:lt1>
        <a:dk2>
          <a:srgbClr val="575863"/>
        </a:dk2>
        <a:lt2>
          <a:srgbClr val="FFFFCC"/>
        </a:lt2>
        <a:accent1>
          <a:srgbClr val="677481"/>
        </a:accent1>
        <a:accent2>
          <a:srgbClr val="697E5E"/>
        </a:accent2>
        <a:accent3>
          <a:srgbClr val="B4B4B7"/>
        </a:accent3>
        <a:accent4>
          <a:srgbClr val="DADADA"/>
        </a:accent4>
        <a:accent5>
          <a:srgbClr val="B8BCC1"/>
        </a:accent5>
        <a:accent6>
          <a:srgbClr val="5E7254"/>
        </a:accent6>
        <a:hlink>
          <a:srgbClr val="E9E77F"/>
        </a:hlink>
        <a:folHlink>
          <a:srgbClr val="D3A44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himmer 7">
        <a:dk1>
          <a:srgbClr val="000000"/>
        </a:dk1>
        <a:lt1>
          <a:srgbClr val="C4D6BE"/>
        </a:lt1>
        <a:dk2>
          <a:srgbClr val="339966"/>
        </a:dk2>
        <a:lt2>
          <a:srgbClr val="EFFBF0"/>
        </a:lt2>
        <a:accent1>
          <a:srgbClr val="DDDDDD"/>
        </a:accent1>
        <a:accent2>
          <a:srgbClr val="CCFF99"/>
        </a:accent2>
        <a:accent3>
          <a:srgbClr val="DEE8DB"/>
        </a:accent3>
        <a:accent4>
          <a:srgbClr val="000000"/>
        </a:accent4>
        <a:accent5>
          <a:srgbClr val="EBEBEB"/>
        </a:accent5>
        <a:accent6>
          <a:srgbClr val="B9E78A"/>
        </a:accent6>
        <a:hlink>
          <a:srgbClr val="009900"/>
        </a:hlink>
        <a:folHlink>
          <a:srgbClr val="33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himmer 8">
        <a:dk1>
          <a:srgbClr val="000000"/>
        </a:dk1>
        <a:lt1>
          <a:srgbClr val="D6DAE4"/>
        </a:lt1>
        <a:dk2>
          <a:srgbClr val="000099"/>
        </a:dk2>
        <a:lt2>
          <a:srgbClr val="FFFFFF"/>
        </a:lt2>
        <a:accent1>
          <a:srgbClr val="BFDEE3"/>
        </a:accent1>
        <a:accent2>
          <a:srgbClr val="C0C0C0"/>
        </a:accent2>
        <a:accent3>
          <a:srgbClr val="E8EAEF"/>
        </a:accent3>
        <a:accent4>
          <a:srgbClr val="000000"/>
        </a:accent4>
        <a:accent5>
          <a:srgbClr val="DCECEF"/>
        </a:accent5>
        <a:accent6>
          <a:srgbClr val="AEAEAE"/>
        </a:accent6>
        <a:hlink>
          <a:srgbClr val="3333CC"/>
        </a:hlink>
        <a:folHlink>
          <a:srgbClr val="5E93C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himmer 9">
        <a:dk1>
          <a:srgbClr val="4A2500"/>
        </a:dk1>
        <a:lt1>
          <a:srgbClr val="C2C0BA"/>
        </a:lt1>
        <a:dk2>
          <a:srgbClr val="788569"/>
        </a:dk2>
        <a:lt2>
          <a:srgbClr val="F4F4EC"/>
        </a:lt2>
        <a:accent1>
          <a:srgbClr val="E1DFC1"/>
        </a:accent1>
        <a:accent2>
          <a:srgbClr val="A5A7AF"/>
        </a:accent2>
        <a:accent3>
          <a:srgbClr val="DDDCD9"/>
        </a:accent3>
        <a:accent4>
          <a:srgbClr val="3E1E00"/>
        </a:accent4>
        <a:accent5>
          <a:srgbClr val="EEECDD"/>
        </a:accent5>
        <a:accent6>
          <a:srgbClr val="95979E"/>
        </a:accent6>
        <a:hlink>
          <a:srgbClr val="9C9800"/>
        </a:hlink>
        <a:folHlink>
          <a:srgbClr val="66663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Clouds</Template>
  <TotalTime>7754</TotalTime>
  <Words>1791</Words>
  <Application>Microsoft Macintosh PowerPoint</Application>
  <PresentationFormat>On-screen Show (4:3)</PresentationFormat>
  <Paragraphs>390</Paragraphs>
  <Slides>55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55</vt:i4>
      </vt:variant>
    </vt:vector>
  </HeadingPairs>
  <TitlesOfParts>
    <vt:vector size="64" baseType="lpstr">
      <vt:lpstr>Arial</vt:lpstr>
      <vt:lpstr>Courier New</vt:lpstr>
      <vt:lpstr>Symbol</vt:lpstr>
      <vt:lpstr>SymbolProp BT</vt:lpstr>
      <vt:lpstr>Tahoma</vt:lpstr>
      <vt:lpstr>Times New Roman</vt:lpstr>
      <vt:lpstr>Wingdings</vt:lpstr>
      <vt:lpstr>Custom Design</vt:lpstr>
      <vt:lpstr>Shimmer</vt:lpstr>
      <vt:lpstr>Observer performance  aka “ROC analysis” </vt:lpstr>
      <vt:lpstr>Overview of software and online books</vt:lpstr>
      <vt:lpstr>Outline</vt:lpstr>
      <vt:lpstr>PowerPoint Presentation</vt:lpstr>
      <vt:lpstr>I will focus on the ROC data collection method</vt:lpstr>
      <vt:lpstr>Truth vs. perceived Truth (i.e., Decision)</vt:lpstr>
      <vt:lpstr>Binary task</vt:lpstr>
      <vt:lpstr>Binary task ...</vt:lpstr>
      <vt:lpstr>Events</vt:lpstr>
      <vt:lpstr>Sensitivity and Specificity</vt:lpstr>
      <vt:lpstr>Meanings</vt:lpstr>
      <vt:lpstr>Estimating TPF, FPF</vt:lpstr>
      <vt:lpstr>Decision threshold z</vt:lpstr>
      <vt:lpstr>Decision  rule</vt:lpstr>
      <vt:lpstr>Decision  rule ...</vt:lpstr>
      <vt:lpstr>ROC curve</vt:lpstr>
      <vt:lpstr>Ratings method</vt:lpstr>
      <vt:lpstr>Ratings method ...</vt:lpstr>
      <vt:lpstr>Example dataset</vt:lpstr>
      <vt:lpstr>PowerPoint Presentation</vt:lpstr>
      <vt:lpstr>PowerPoint Presentation</vt:lpstr>
      <vt:lpstr>Important point!</vt:lpstr>
      <vt:lpstr>Implication for analysis</vt:lpstr>
      <vt:lpstr>AUC – area under curve</vt:lpstr>
      <vt:lpstr>Empirical vs. analytical AUCs</vt:lpstr>
      <vt:lpstr>Empirical AUC</vt:lpstr>
      <vt:lpstr>Analytical AUC</vt:lpstr>
      <vt:lpstr>PowerPoint Presentation</vt:lpstr>
      <vt:lpstr>PowerPoint Presentation</vt:lpstr>
      <vt:lpstr>Comments</vt:lpstr>
      <vt:lpstr>Meaning of empirical AUC (or W)</vt:lpstr>
      <vt:lpstr>Advantage of using AUC</vt:lpstr>
      <vt:lpstr>PowerPoint Presentation</vt:lpstr>
      <vt:lpstr>Types of ROC studies and related questions</vt:lpstr>
      <vt:lpstr>AUC confidence interval</vt:lpstr>
      <vt:lpstr>Unit normal distribution</vt:lpstr>
      <vt:lpstr>Comments on single-observer</vt:lpstr>
      <vt:lpstr>Comparing 2 modalities</vt:lpstr>
      <vt:lpstr>p-value</vt:lpstr>
      <vt:lpstr>Outcome of an ROC study</vt:lpstr>
      <vt:lpstr>Getting started with software</vt:lpstr>
      <vt:lpstr>PowerPoint Presentation</vt:lpstr>
      <vt:lpstr>PowerPoint Presentation</vt:lpstr>
      <vt:lpstr>PowerPoint Presentation</vt:lpstr>
      <vt:lpstr>Load RJafroc</vt:lpstr>
      <vt:lpstr>PowerPoint Presentation</vt:lpstr>
      <vt:lpstr>Getting your data into RJafroc</vt:lpstr>
      <vt:lpstr>Read input data file</vt:lpstr>
      <vt:lpstr>Analyze the dataset</vt:lpstr>
      <vt:lpstr>View the results</vt:lpstr>
      <vt:lpstr>PowerPoint Presentation</vt:lpstr>
      <vt:lpstr>Three types of randomizations</vt:lpstr>
      <vt:lpstr>PowerPoint Presentation</vt:lpstr>
      <vt:lpstr>My GitHub repositories</vt:lpstr>
      <vt:lpstr>END</vt:lpstr>
    </vt:vector>
  </TitlesOfParts>
  <Company>University of Pittsburgh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Overall Outline</dc:title>
  <dc:creator>Dev Chakraborty</dc:creator>
  <cp:lastModifiedBy>Dev Chakraborty</cp:lastModifiedBy>
  <cp:revision>268</cp:revision>
  <dcterms:created xsi:type="dcterms:W3CDTF">2008-01-16T19:19:47Z</dcterms:created>
  <dcterms:modified xsi:type="dcterms:W3CDTF">2024-05-07T19:24:57Z</dcterms:modified>
</cp:coreProperties>
</file>

<file path=docProps/thumbnail.jpeg>
</file>